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60"/>
  </p:normalViewPr>
  <p:slideViewPr>
    <p:cSldViewPr>
      <p:cViewPr>
        <p:scale>
          <a:sx n="78" d="100"/>
          <a:sy n="78" d="100"/>
        </p:scale>
        <p:origin x="-1782"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d.intranet.sante.gouv.fr\ars13dfs\DD\DD84\PARTAGE\Covid-19\Hospitalier\Mod&#232;le%20Tb%20HC%20COVID%20202102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d.intranet.sante.gouv.fr\ars13dfs\DD\DD84\PARTAGE\Covid-19\Hospitalier\hospitalisations%20Covi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d.intranet.sante.gouv.fr\ars13dfs\DD\DD84\PARTAGE\Covid-19\Hospitalier\d&#233;c&#232;s%20Covid%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Taux d'incidence COVID-19 par semaine glissante</a:t>
            </a:r>
          </a:p>
        </c:rich>
      </c:tx>
      <c:layout/>
      <c:overlay val="0"/>
    </c:title>
    <c:autoTitleDeleted val="0"/>
    <c:plotArea>
      <c:layout>
        <c:manualLayout>
          <c:layoutTarget val="inner"/>
          <c:xMode val="edge"/>
          <c:yMode val="edge"/>
          <c:x val="3.9493358578359519E-2"/>
          <c:y val="0.11554480124611993"/>
          <c:w val="0.84201080928969063"/>
          <c:h val="0.76477043042511461"/>
        </c:manualLayout>
      </c:layout>
      <c:lineChart>
        <c:grouping val="standard"/>
        <c:varyColors val="0"/>
        <c:ser>
          <c:idx val="0"/>
          <c:order val="0"/>
          <c:tx>
            <c:strRef>
              <c:f>incidence!$A$3</c:f>
              <c:strCache>
                <c:ptCount val="1"/>
                <c:pt idx="0">
                  <c:v>Taux d'incidence</c:v>
                </c:pt>
              </c:strCache>
            </c:strRef>
          </c:tx>
          <c:cat>
            <c:numRef>
              <c:f>incidence!$B$2:$EF$2</c:f>
              <c:numCache>
                <c:formatCode>d\-mmm</c:formatCode>
                <c:ptCount val="135"/>
                <c:pt idx="0">
                  <c:v>44108</c:v>
                </c:pt>
                <c:pt idx="1">
                  <c:v>44114</c:v>
                </c:pt>
                <c:pt idx="2">
                  <c:v>44115</c:v>
                </c:pt>
                <c:pt idx="3">
                  <c:v>44116</c:v>
                </c:pt>
                <c:pt idx="4">
                  <c:v>44117</c:v>
                </c:pt>
                <c:pt idx="5">
                  <c:v>44118</c:v>
                </c:pt>
                <c:pt idx="6">
                  <c:v>44119</c:v>
                </c:pt>
                <c:pt idx="7">
                  <c:v>44120</c:v>
                </c:pt>
                <c:pt idx="8">
                  <c:v>44121</c:v>
                </c:pt>
                <c:pt idx="9">
                  <c:v>44122</c:v>
                </c:pt>
                <c:pt idx="10">
                  <c:v>44123</c:v>
                </c:pt>
                <c:pt idx="11">
                  <c:v>44124</c:v>
                </c:pt>
                <c:pt idx="12">
                  <c:v>44125</c:v>
                </c:pt>
                <c:pt idx="13">
                  <c:v>44126</c:v>
                </c:pt>
                <c:pt idx="14">
                  <c:v>44127</c:v>
                </c:pt>
                <c:pt idx="15">
                  <c:v>44128</c:v>
                </c:pt>
                <c:pt idx="16">
                  <c:v>44129</c:v>
                </c:pt>
                <c:pt idx="17">
                  <c:v>44130</c:v>
                </c:pt>
                <c:pt idx="18">
                  <c:v>44131</c:v>
                </c:pt>
                <c:pt idx="19">
                  <c:v>44132</c:v>
                </c:pt>
                <c:pt idx="20">
                  <c:v>44133</c:v>
                </c:pt>
                <c:pt idx="21">
                  <c:v>44134</c:v>
                </c:pt>
                <c:pt idx="22">
                  <c:v>44135</c:v>
                </c:pt>
                <c:pt idx="23">
                  <c:v>44136</c:v>
                </c:pt>
                <c:pt idx="24">
                  <c:v>44137</c:v>
                </c:pt>
                <c:pt idx="25">
                  <c:v>44138</c:v>
                </c:pt>
                <c:pt idx="26">
                  <c:v>44139</c:v>
                </c:pt>
                <c:pt idx="27">
                  <c:v>44140</c:v>
                </c:pt>
                <c:pt idx="28">
                  <c:v>44141</c:v>
                </c:pt>
                <c:pt idx="29">
                  <c:v>44142</c:v>
                </c:pt>
                <c:pt idx="30">
                  <c:v>44143</c:v>
                </c:pt>
                <c:pt idx="31">
                  <c:v>44144</c:v>
                </c:pt>
                <c:pt idx="32">
                  <c:v>44145</c:v>
                </c:pt>
                <c:pt idx="33">
                  <c:v>44146</c:v>
                </c:pt>
                <c:pt idx="34">
                  <c:v>44147</c:v>
                </c:pt>
                <c:pt idx="35">
                  <c:v>44148</c:v>
                </c:pt>
                <c:pt idx="36">
                  <c:v>44149</c:v>
                </c:pt>
                <c:pt idx="37">
                  <c:v>44150</c:v>
                </c:pt>
                <c:pt idx="38">
                  <c:v>44151</c:v>
                </c:pt>
                <c:pt idx="39">
                  <c:v>44152</c:v>
                </c:pt>
                <c:pt idx="40">
                  <c:v>44153</c:v>
                </c:pt>
                <c:pt idx="41">
                  <c:v>44154</c:v>
                </c:pt>
                <c:pt idx="42">
                  <c:v>44155</c:v>
                </c:pt>
                <c:pt idx="43">
                  <c:v>44156</c:v>
                </c:pt>
                <c:pt idx="44">
                  <c:v>44157</c:v>
                </c:pt>
                <c:pt idx="45">
                  <c:v>44158</c:v>
                </c:pt>
                <c:pt idx="46">
                  <c:v>44159</c:v>
                </c:pt>
                <c:pt idx="47">
                  <c:v>44160</c:v>
                </c:pt>
                <c:pt idx="48">
                  <c:v>44161</c:v>
                </c:pt>
                <c:pt idx="49">
                  <c:v>44162</c:v>
                </c:pt>
                <c:pt idx="50">
                  <c:v>44163</c:v>
                </c:pt>
                <c:pt idx="51">
                  <c:v>44164</c:v>
                </c:pt>
                <c:pt idx="52">
                  <c:v>44165</c:v>
                </c:pt>
                <c:pt idx="53">
                  <c:v>44166</c:v>
                </c:pt>
                <c:pt idx="54">
                  <c:v>44167</c:v>
                </c:pt>
                <c:pt idx="55">
                  <c:v>44168</c:v>
                </c:pt>
                <c:pt idx="56">
                  <c:v>44169</c:v>
                </c:pt>
                <c:pt idx="57">
                  <c:v>44170</c:v>
                </c:pt>
                <c:pt idx="58">
                  <c:v>44171</c:v>
                </c:pt>
                <c:pt idx="59">
                  <c:v>44172</c:v>
                </c:pt>
                <c:pt idx="60">
                  <c:v>44173</c:v>
                </c:pt>
                <c:pt idx="61">
                  <c:v>44174</c:v>
                </c:pt>
                <c:pt idx="62">
                  <c:v>44175</c:v>
                </c:pt>
                <c:pt idx="63">
                  <c:v>44176</c:v>
                </c:pt>
                <c:pt idx="64">
                  <c:v>44177</c:v>
                </c:pt>
                <c:pt idx="65">
                  <c:v>44178</c:v>
                </c:pt>
                <c:pt idx="66">
                  <c:v>44179</c:v>
                </c:pt>
                <c:pt idx="67">
                  <c:v>44180</c:v>
                </c:pt>
                <c:pt idx="68">
                  <c:v>44181</c:v>
                </c:pt>
                <c:pt idx="69">
                  <c:v>44182</c:v>
                </c:pt>
                <c:pt idx="70">
                  <c:v>44183</c:v>
                </c:pt>
                <c:pt idx="71">
                  <c:v>44184</c:v>
                </c:pt>
                <c:pt idx="72">
                  <c:v>44185</c:v>
                </c:pt>
                <c:pt idx="73">
                  <c:v>44186</c:v>
                </c:pt>
                <c:pt idx="74">
                  <c:v>44187</c:v>
                </c:pt>
                <c:pt idx="75">
                  <c:v>44188</c:v>
                </c:pt>
                <c:pt idx="76">
                  <c:v>44189</c:v>
                </c:pt>
                <c:pt idx="77">
                  <c:v>44190</c:v>
                </c:pt>
                <c:pt idx="78">
                  <c:v>44191</c:v>
                </c:pt>
                <c:pt idx="79">
                  <c:v>44192</c:v>
                </c:pt>
                <c:pt idx="80">
                  <c:v>44193</c:v>
                </c:pt>
                <c:pt idx="81">
                  <c:v>44194</c:v>
                </c:pt>
                <c:pt idx="82">
                  <c:v>44195</c:v>
                </c:pt>
                <c:pt idx="83">
                  <c:v>44196</c:v>
                </c:pt>
                <c:pt idx="84">
                  <c:v>44197</c:v>
                </c:pt>
                <c:pt idx="85">
                  <c:v>44198</c:v>
                </c:pt>
                <c:pt idx="86">
                  <c:v>44199</c:v>
                </c:pt>
                <c:pt idx="87">
                  <c:v>44200</c:v>
                </c:pt>
                <c:pt idx="88">
                  <c:v>44201</c:v>
                </c:pt>
                <c:pt idx="89">
                  <c:v>44202</c:v>
                </c:pt>
                <c:pt idx="90">
                  <c:v>44203</c:v>
                </c:pt>
                <c:pt idx="91">
                  <c:v>44204</c:v>
                </c:pt>
                <c:pt idx="92">
                  <c:v>44205</c:v>
                </c:pt>
                <c:pt idx="93">
                  <c:v>44206</c:v>
                </c:pt>
                <c:pt idx="94">
                  <c:v>44207</c:v>
                </c:pt>
                <c:pt idx="95">
                  <c:v>44208</c:v>
                </c:pt>
                <c:pt idx="96">
                  <c:v>44209</c:v>
                </c:pt>
                <c:pt idx="97">
                  <c:v>44210</c:v>
                </c:pt>
                <c:pt idx="98">
                  <c:v>44211</c:v>
                </c:pt>
                <c:pt idx="99">
                  <c:v>44212</c:v>
                </c:pt>
                <c:pt idx="100">
                  <c:v>44213</c:v>
                </c:pt>
                <c:pt idx="101">
                  <c:v>44214</c:v>
                </c:pt>
                <c:pt idx="102">
                  <c:v>44215</c:v>
                </c:pt>
                <c:pt idx="103">
                  <c:v>44216</c:v>
                </c:pt>
                <c:pt idx="104">
                  <c:v>44217</c:v>
                </c:pt>
                <c:pt idx="105">
                  <c:v>44218</c:v>
                </c:pt>
                <c:pt idx="106">
                  <c:v>44219</c:v>
                </c:pt>
                <c:pt idx="107">
                  <c:v>44220</c:v>
                </c:pt>
                <c:pt idx="108">
                  <c:v>44221</c:v>
                </c:pt>
                <c:pt idx="109">
                  <c:v>44222</c:v>
                </c:pt>
                <c:pt idx="110">
                  <c:v>44223</c:v>
                </c:pt>
                <c:pt idx="111">
                  <c:v>44224</c:v>
                </c:pt>
                <c:pt idx="112">
                  <c:v>44225</c:v>
                </c:pt>
                <c:pt idx="113">
                  <c:v>44226</c:v>
                </c:pt>
                <c:pt idx="114">
                  <c:v>44227</c:v>
                </c:pt>
                <c:pt idx="115">
                  <c:v>44228</c:v>
                </c:pt>
                <c:pt idx="116">
                  <c:v>44229</c:v>
                </c:pt>
                <c:pt idx="117">
                  <c:v>44230</c:v>
                </c:pt>
                <c:pt idx="118">
                  <c:v>44231</c:v>
                </c:pt>
                <c:pt idx="119">
                  <c:v>44232</c:v>
                </c:pt>
                <c:pt idx="120">
                  <c:v>44233</c:v>
                </c:pt>
                <c:pt idx="121">
                  <c:v>44234</c:v>
                </c:pt>
                <c:pt idx="122">
                  <c:v>44235</c:v>
                </c:pt>
                <c:pt idx="123">
                  <c:v>44236</c:v>
                </c:pt>
                <c:pt idx="124">
                  <c:v>44237</c:v>
                </c:pt>
                <c:pt idx="125">
                  <c:v>44238</c:v>
                </c:pt>
                <c:pt idx="126">
                  <c:v>44239</c:v>
                </c:pt>
                <c:pt idx="127">
                  <c:v>44240</c:v>
                </c:pt>
                <c:pt idx="128">
                  <c:v>44241</c:v>
                </c:pt>
                <c:pt idx="129">
                  <c:v>44242</c:v>
                </c:pt>
                <c:pt idx="130">
                  <c:v>44243</c:v>
                </c:pt>
                <c:pt idx="131">
                  <c:v>44244</c:v>
                </c:pt>
                <c:pt idx="132">
                  <c:v>44245</c:v>
                </c:pt>
                <c:pt idx="133">
                  <c:v>44246</c:v>
                </c:pt>
                <c:pt idx="134">
                  <c:v>44247</c:v>
                </c:pt>
              </c:numCache>
            </c:numRef>
          </c:cat>
          <c:val>
            <c:numRef>
              <c:f>incidence!$B$3:$EF$3</c:f>
              <c:numCache>
                <c:formatCode>General</c:formatCode>
                <c:ptCount val="135"/>
                <c:pt idx="0">
                  <c:v>96</c:v>
                </c:pt>
                <c:pt idx="1">
                  <c:v>154</c:v>
                </c:pt>
                <c:pt idx="2">
                  <c:v>158</c:v>
                </c:pt>
                <c:pt idx="3">
                  <c:v>177</c:v>
                </c:pt>
                <c:pt idx="4">
                  <c:v>192</c:v>
                </c:pt>
                <c:pt idx="5">
                  <c:v>212</c:v>
                </c:pt>
                <c:pt idx="6">
                  <c:v>236</c:v>
                </c:pt>
                <c:pt idx="7">
                  <c:v>237</c:v>
                </c:pt>
                <c:pt idx="8">
                  <c:v>239</c:v>
                </c:pt>
                <c:pt idx="9">
                  <c:v>237</c:v>
                </c:pt>
                <c:pt idx="10">
                  <c:v>252</c:v>
                </c:pt>
                <c:pt idx="11">
                  <c:v>266</c:v>
                </c:pt>
                <c:pt idx="12">
                  <c:v>295</c:v>
                </c:pt>
                <c:pt idx="13">
                  <c:v>340</c:v>
                </c:pt>
                <c:pt idx="14">
                  <c:v>409</c:v>
                </c:pt>
                <c:pt idx="15">
                  <c:v>436</c:v>
                </c:pt>
                <c:pt idx="16">
                  <c:v>439</c:v>
                </c:pt>
                <c:pt idx="17">
                  <c:v>540</c:v>
                </c:pt>
                <c:pt idx="18">
                  <c:v>625</c:v>
                </c:pt>
                <c:pt idx="19">
                  <c:v>671</c:v>
                </c:pt>
                <c:pt idx="20">
                  <c:v>713</c:v>
                </c:pt>
                <c:pt idx="21">
                  <c:v>718</c:v>
                </c:pt>
                <c:pt idx="22">
                  <c:v>725</c:v>
                </c:pt>
                <c:pt idx="23">
                  <c:v>726</c:v>
                </c:pt>
                <c:pt idx="24">
                  <c:v>720</c:v>
                </c:pt>
                <c:pt idx="25">
                  <c:v>706</c:v>
                </c:pt>
                <c:pt idx="26">
                  <c:v>697</c:v>
                </c:pt>
                <c:pt idx="27">
                  <c:v>671</c:v>
                </c:pt>
                <c:pt idx="28">
                  <c:v>665</c:v>
                </c:pt>
                <c:pt idx="29">
                  <c:v>643</c:v>
                </c:pt>
                <c:pt idx="30">
                  <c:v>639</c:v>
                </c:pt>
                <c:pt idx="31">
                  <c:v>581</c:v>
                </c:pt>
                <c:pt idx="32">
                  <c:v>545</c:v>
                </c:pt>
                <c:pt idx="33">
                  <c:v>450</c:v>
                </c:pt>
                <c:pt idx="34">
                  <c:v>426</c:v>
                </c:pt>
                <c:pt idx="35">
                  <c:v>378</c:v>
                </c:pt>
                <c:pt idx="36">
                  <c:v>366</c:v>
                </c:pt>
                <c:pt idx="37">
                  <c:v>366</c:v>
                </c:pt>
                <c:pt idx="38">
                  <c:v>327</c:v>
                </c:pt>
                <c:pt idx="39">
                  <c:v>277</c:v>
                </c:pt>
                <c:pt idx="40">
                  <c:v>294</c:v>
                </c:pt>
                <c:pt idx="41">
                  <c:v>248</c:v>
                </c:pt>
                <c:pt idx="42">
                  <c:v>213</c:v>
                </c:pt>
                <c:pt idx="43">
                  <c:v>202</c:v>
                </c:pt>
                <c:pt idx="44">
                  <c:v>200</c:v>
                </c:pt>
                <c:pt idx="45">
                  <c:v>175</c:v>
                </c:pt>
                <c:pt idx="46">
                  <c:v>158</c:v>
                </c:pt>
                <c:pt idx="47">
                  <c:v>155</c:v>
                </c:pt>
                <c:pt idx="48">
                  <c:v>144</c:v>
                </c:pt>
                <c:pt idx="49">
                  <c:v>137</c:v>
                </c:pt>
                <c:pt idx="50">
                  <c:v>141</c:v>
                </c:pt>
                <c:pt idx="51">
                  <c:v>142</c:v>
                </c:pt>
                <c:pt idx="52">
                  <c:v>139</c:v>
                </c:pt>
                <c:pt idx="53">
                  <c:v>133</c:v>
                </c:pt>
                <c:pt idx="54">
                  <c:v>130</c:v>
                </c:pt>
                <c:pt idx="55">
                  <c:v>135</c:v>
                </c:pt>
                <c:pt idx="56">
                  <c:v>137</c:v>
                </c:pt>
                <c:pt idx="57">
                  <c:v>135</c:v>
                </c:pt>
                <c:pt idx="58">
                  <c:v>135</c:v>
                </c:pt>
                <c:pt idx="59">
                  <c:v>136</c:v>
                </c:pt>
                <c:pt idx="60">
                  <c:v>139</c:v>
                </c:pt>
                <c:pt idx="61">
                  <c:v>139</c:v>
                </c:pt>
                <c:pt idx="62">
                  <c:v>139</c:v>
                </c:pt>
                <c:pt idx="63">
                  <c:v>144</c:v>
                </c:pt>
                <c:pt idx="64">
                  <c:v>152</c:v>
                </c:pt>
                <c:pt idx="65">
                  <c:v>153</c:v>
                </c:pt>
                <c:pt idx="66">
                  <c:v>172</c:v>
                </c:pt>
                <c:pt idx="67">
                  <c:v>179</c:v>
                </c:pt>
                <c:pt idx="68">
                  <c:v>183</c:v>
                </c:pt>
                <c:pt idx="69">
                  <c:v>183</c:v>
                </c:pt>
                <c:pt idx="70">
                  <c:v>190</c:v>
                </c:pt>
                <c:pt idx="71">
                  <c:v>191</c:v>
                </c:pt>
                <c:pt idx="72">
                  <c:v>191</c:v>
                </c:pt>
                <c:pt idx="73">
                  <c:v>189</c:v>
                </c:pt>
                <c:pt idx="74">
                  <c:v>194</c:v>
                </c:pt>
                <c:pt idx="75">
                  <c:v>203</c:v>
                </c:pt>
                <c:pt idx="76">
                  <c:v>204</c:v>
                </c:pt>
                <c:pt idx="77">
                  <c:v>195</c:v>
                </c:pt>
                <c:pt idx="78">
                  <c:v>184</c:v>
                </c:pt>
                <c:pt idx="79">
                  <c:v>169</c:v>
                </c:pt>
                <c:pt idx="80">
                  <c:v>162</c:v>
                </c:pt>
                <c:pt idx="81">
                  <c:v>164</c:v>
                </c:pt>
                <c:pt idx="82">
                  <c:v>163</c:v>
                </c:pt>
                <c:pt idx="83">
                  <c:v>167</c:v>
                </c:pt>
                <c:pt idx="84">
                  <c:v>168</c:v>
                </c:pt>
                <c:pt idx="85">
                  <c:v>180</c:v>
                </c:pt>
                <c:pt idx="86">
                  <c:v>181</c:v>
                </c:pt>
                <c:pt idx="87">
                  <c:v>207</c:v>
                </c:pt>
                <c:pt idx="88">
                  <c:v>214</c:v>
                </c:pt>
                <c:pt idx="89">
                  <c:v>228</c:v>
                </c:pt>
                <c:pt idx="90">
                  <c:v>240</c:v>
                </c:pt>
                <c:pt idx="91">
                  <c:v>276</c:v>
                </c:pt>
                <c:pt idx="92">
                  <c:v>268</c:v>
                </c:pt>
                <c:pt idx="93">
                  <c:v>267</c:v>
                </c:pt>
                <c:pt idx="94">
                  <c:v>261</c:v>
                </c:pt>
                <c:pt idx="95">
                  <c:v>260</c:v>
                </c:pt>
                <c:pt idx="96">
                  <c:v>250</c:v>
                </c:pt>
                <c:pt idx="97">
                  <c:v>255</c:v>
                </c:pt>
                <c:pt idx="98">
                  <c:v>261</c:v>
                </c:pt>
                <c:pt idx="99">
                  <c:v>263</c:v>
                </c:pt>
                <c:pt idx="100">
                  <c:v>267</c:v>
                </c:pt>
                <c:pt idx="101">
                  <c:v>277</c:v>
                </c:pt>
                <c:pt idx="102">
                  <c:v>288</c:v>
                </c:pt>
                <c:pt idx="103">
                  <c:v>296</c:v>
                </c:pt>
                <c:pt idx="104">
                  <c:v>288</c:v>
                </c:pt>
                <c:pt idx="105">
                  <c:v>289</c:v>
                </c:pt>
                <c:pt idx="106">
                  <c:v>290</c:v>
                </c:pt>
                <c:pt idx="107">
                  <c:v>289</c:v>
                </c:pt>
                <c:pt idx="108">
                  <c:v>274</c:v>
                </c:pt>
                <c:pt idx="109">
                  <c:v>263</c:v>
                </c:pt>
                <c:pt idx="110">
                  <c:v>259</c:v>
                </c:pt>
                <c:pt idx="111">
                  <c:v>259</c:v>
                </c:pt>
                <c:pt idx="112">
                  <c:v>258</c:v>
                </c:pt>
                <c:pt idx="113">
                  <c:v>250</c:v>
                </c:pt>
                <c:pt idx="114">
                  <c:v>258</c:v>
                </c:pt>
                <c:pt idx="115">
                  <c:v>250</c:v>
                </c:pt>
                <c:pt idx="116">
                  <c:v>249</c:v>
                </c:pt>
                <c:pt idx="117">
                  <c:v>243</c:v>
                </c:pt>
                <c:pt idx="118">
                  <c:v>242</c:v>
                </c:pt>
                <c:pt idx="119">
                  <c:v>238</c:v>
                </c:pt>
                <c:pt idx="120">
                  <c:v>231</c:v>
                </c:pt>
                <c:pt idx="121">
                  <c:v>231</c:v>
                </c:pt>
                <c:pt idx="122">
                  <c:v>241</c:v>
                </c:pt>
                <c:pt idx="123">
                  <c:v>244</c:v>
                </c:pt>
                <c:pt idx="124">
                  <c:v>240</c:v>
                </c:pt>
                <c:pt idx="125">
                  <c:v>235</c:v>
                </c:pt>
                <c:pt idx="126">
                  <c:v>230</c:v>
                </c:pt>
                <c:pt idx="127">
                  <c:v>229</c:v>
                </c:pt>
                <c:pt idx="128">
                  <c:v>227</c:v>
                </c:pt>
                <c:pt idx="129">
                  <c:v>230</c:v>
                </c:pt>
                <c:pt idx="130">
                  <c:v>233</c:v>
                </c:pt>
                <c:pt idx="131">
                  <c:v>236</c:v>
                </c:pt>
                <c:pt idx="132">
                  <c:v>236</c:v>
                </c:pt>
                <c:pt idx="133">
                  <c:v>240</c:v>
                </c:pt>
                <c:pt idx="134">
                  <c:v>218</c:v>
                </c:pt>
              </c:numCache>
            </c:numRef>
          </c:val>
          <c:smooth val="0"/>
        </c:ser>
        <c:dLbls>
          <c:showLegendKey val="0"/>
          <c:showVal val="0"/>
          <c:showCatName val="0"/>
          <c:showSerName val="0"/>
          <c:showPercent val="0"/>
          <c:showBubbleSize val="0"/>
        </c:dLbls>
        <c:marker val="1"/>
        <c:smooth val="0"/>
        <c:axId val="153528192"/>
        <c:axId val="153529728"/>
      </c:lineChart>
      <c:dateAx>
        <c:axId val="153528192"/>
        <c:scaling>
          <c:orientation val="minMax"/>
          <c:max val="44248"/>
        </c:scaling>
        <c:delete val="0"/>
        <c:axPos val="b"/>
        <c:numFmt formatCode="d\-mmm" sourceLinked="1"/>
        <c:majorTickMark val="out"/>
        <c:minorTickMark val="none"/>
        <c:tickLblPos val="nextTo"/>
        <c:crossAx val="153529728"/>
        <c:crosses val="autoZero"/>
        <c:auto val="1"/>
        <c:lblOffset val="100"/>
        <c:baseTimeUnit val="days"/>
      </c:dateAx>
      <c:valAx>
        <c:axId val="153529728"/>
        <c:scaling>
          <c:orientation val="minMax"/>
        </c:scaling>
        <c:delete val="0"/>
        <c:axPos val="l"/>
        <c:majorGridlines/>
        <c:numFmt formatCode="General" sourceLinked="1"/>
        <c:majorTickMark val="out"/>
        <c:minorTickMark val="none"/>
        <c:tickLblPos val="nextTo"/>
        <c:crossAx val="153528192"/>
        <c:crosses val="autoZero"/>
        <c:crossBetween val="between"/>
      </c:valAx>
    </c:plotArea>
    <c:legend>
      <c:legendPos val="r"/>
      <c:layout/>
      <c:overlay val="0"/>
      <c:txPr>
        <a:bodyPr/>
        <a:lstStyle/>
        <a:p>
          <a:pPr rtl="0">
            <a:defRPr/>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fr-FR" sz="1400"/>
              <a:t>Tous Patients</a:t>
            </a:r>
            <a:r>
              <a:rPr lang="fr-FR" sz="1400" baseline="0"/>
              <a:t> hospitalisés (Réa, SI, SC, HC, Urgences, SSR, USLD) </a:t>
            </a:r>
            <a:endParaRPr lang="fr-FR" sz="1400"/>
          </a:p>
        </c:rich>
      </c:tx>
      <c:layout>
        <c:manualLayout>
          <c:xMode val="edge"/>
          <c:yMode val="edge"/>
          <c:x val="0.15561266109174732"/>
          <c:y val="6.7340031633907768E-2"/>
        </c:manualLayout>
      </c:layout>
      <c:overlay val="1"/>
    </c:title>
    <c:autoTitleDeleted val="0"/>
    <c:plotArea>
      <c:layout>
        <c:manualLayout>
          <c:layoutTarget val="inner"/>
          <c:xMode val="edge"/>
          <c:yMode val="edge"/>
          <c:x val="4.4842044180063559E-2"/>
          <c:y val="5.4384098578092052E-2"/>
          <c:w val="0.89201265046980505"/>
          <c:h val="0.80098529714126754"/>
        </c:manualLayout>
      </c:layout>
      <c:areaChart>
        <c:grouping val="stacked"/>
        <c:varyColors val="0"/>
        <c:ser>
          <c:idx val="0"/>
          <c:order val="0"/>
          <c:tx>
            <c:strRef>
              <c:f>Feuil1!$B$1</c:f>
              <c:strCache>
                <c:ptCount val="1"/>
                <c:pt idx="0">
                  <c:v>Réa</c:v>
                </c:pt>
              </c:strCache>
            </c:strRef>
          </c:tx>
          <c:spPr>
            <a:solidFill>
              <a:schemeClr val="accent2"/>
            </a:solidFill>
          </c:spPr>
          <c:cat>
            <c:numRef>
              <c:f>Feuil1!$A$2:$A$170</c:f>
              <c:numCache>
                <c:formatCode>d\-mmm</c:formatCode>
                <c:ptCount val="169"/>
                <c:pt idx="0">
                  <c:v>44081</c:v>
                </c:pt>
                <c:pt idx="1">
                  <c:v>44082</c:v>
                </c:pt>
                <c:pt idx="2">
                  <c:v>44083</c:v>
                </c:pt>
                <c:pt idx="3">
                  <c:v>44084</c:v>
                </c:pt>
                <c:pt idx="4">
                  <c:v>44085</c:v>
                </c:pt>
                <c:pt idx="5">
                  <c:v>44086</c:v>
                </c:pt>
                <c:pt idx="6">
                  <c:v>44087</c:v>
                </c:pt>
                <c:pt idx="7">
                  <c:v>44088</c:v>
                </c:pt>
                <c:pt idx="8">
                  <c:v>44089</c:v>
                </c:pt>
                <c:pt idx="9">
                  <c:v>44090</c:v>
                </c:pt>
                <c:pt idx="10">
                  <c:v>44091</c:v>
                </c:pt>
                <c:pt idx="11">
                  <c:v>44092</c:v>
                </c:pt>
                <c:pt idx="12">
                  <c:v>44093</c:v>
                </c:pt>
                <c:pt idx="13">
                  <c:v>44094</c:v>
                </c:pt>
                <c:pt idx="14">
                  <c:v>44095</c:v>
                </c:pt>
                <c:pt idx="15">
                  <c:v>44096</c:v>
                </c:pt>
                <c:pt idx="16">
                  <c:v>44097</c:v>
                </c:pt>
                <c:pt idx="17">
                  <c:v>44098</c:v>
                </c:pt>
                <c:pt idx="18">
                  <c:v>44099</c:v>
                </c:pt>
                <c:pt idx="19">
                  <c:v>44100</c:v>
                </c:pt>
                <c:pt idx="20">
                  <c:v>44101</c:v>
                </c:pt>
                <c:pt idx="21">
                  <c:v>44102</c:v>
                </c:pt>
                <c:pt idx="22">
                  <c:v>44103</c:v>
                </c:pt>
                <c:pt idx="23">
                  <c:v>44104</c:v>
                </c:pt>
                <c:pt idx="24">
                  <c:v>44105</c:v>
                </c:pt>
                <c:pt idx="25">
                  <c:v>44106</c:v>
                </c:pt>
                <c:pt idx="26">
                  <c:v>44107</c:v>
                </c:pt>
                <c:pt idx="27">
                  <c:v>44108</c:v>
                </c:pt>
                <c:pt idx="28">
                  <c:v>44109</c:v>
                </c:pt>
                <c:pt idx="29">
                  <c:v>44110</c:v>
                </c:pt>
                <c:pt idx="30">
                  <c:v>44111</c:v>
                </c:pt>
                <c:pt idx="31">
                  <c:v>44112</c:v>
                </c:pt>
                <c:pt idx="32">
                  <c:v>44113</c:v>
                </c:pt>
                <c:pt idx="33">
                  <c:v>44114</c:v>
                </c:pt>
                <c:pt idx="34">
                  <c:v>44115</c:v>
                </c:pt>
                <c:pt idx="35">
                  <c:v>44116</c:v>
                </c:pt>
                <c:pt idx="36">
                  <c:v>44117</c:v>
                </c:pt>
                <c:pt idx="37">
                  <c:v>44118</c:v>
                </c:pt>
                <c:pt idx="38">
                  <c:v>44119</c:v>
                </c:pt>
                <c:pt idx="39">
                  <c:v>44120</c:v>
                </c:pt>
                <c:pt idx="40">
                  <c:v>44121</c:v>
                </c:pt>
                <c:pt idx="41">
                  <c:v>44122</c:v>
                </c:pt>
                <c:pt idx="42">
                  <c:v>44123</c:v>
                </c:pt>
                <c:pt idx="43">
                  <c:v>44124</c:v>
                </c:pt>
                <c:pt idx="44">
                  <c:v>44125</c:v>
                </c:pt>
                <c:pt idx="45">
                  <c:v>44126</c:v>
                </c:pt>
                <c:pt idx="46">
                  <c:v>44127</c:v>
                </c:pt>
                <c:pt idx="47">
                  <c:v>44128</c:v>
                </c:pt>
                <c:pt idx="48">
                  <c:v>44129</c:v>
                </c:pt>
                <c:pt idx="49">
                  <c:v>44130</c:v>
                </c:pt>
                <c:pt idx="50">
                  <c:v>44131</c:v>
                </c:pt>
                <c:pt idx="51">
                  <c:v>44132</c:v>
                </c:pt>
                <c:pt idx="52">
                  <c:v>44133</c:v>
                </c:pt>
                <c:pt idx="53">
                  <c:v>44134</c:v>
                </c:pt>
                <c:pt idx="54">
                  <c:v>44135</c:v>
                </c:pt>
                <c:pt idx="55">
                  <c:v>44136</c:v>
                </c:pt>
                <c:pt idx="56">
                  <c:v>44137</c:v>
                </c:pt>
                <c:pt idx="57">
                  <c:v>44138</c:v>
                </c:pt>
                <c:pt idx="58">
                  <c:v>44139</c:v>
                </c:pt>
                <c:pt idx="59">
                  <c:v>44140</c:v>
                </c:pt>
                <c:pt idx="60">
                  <c:v>44141</c:v>
                </c:pt>
                <c:pt idx="61">
                  <c:v>44142</c:v>
                </c:pt>
                <c:pt idx="62">
                  <c:v>44143</c:v>
                </c:pt>
                <c:pt idx="63">
                  <c:v>44144</c:v>
                </c:pt>
                <c:pt idx="64">
                  <c:v>44145</c:v>
                </c:pt>
                <c:pt idx="65">
                  <c:v>44146</c:v>
                </c:pt>
                <c:pt idx="66">
                  <c:v>44147</c:v>
                </c:pt>
                <c:pt idx="67">
                  <c:v>44148</c:v>
                </c:pt>
                <c:pt idx="68">
                  <c:v>44149</c:v>
                </c:pt>
                <c:pt idx="69">
                  <c:v>44150</c:v>
                </c:pt>
                <c:pt idx="70">
                  <c:v>44151</c:v>
                </c:pt>
                <c:pt idx="71">
                  <c:v>44152</c:v>
                </c:pt>
                <c:pt idx="72">
                  <c:v>44153</c:v>
                </c:pt>
                <c:pt idx="73">
                  <c:v>44154</c:v>
                </c:pt>
                <c:pt idx="74">
                  <c:v>44155</c:v>
                </c:pt>
                <c:pt idx="75">
                  <c:v>44156</c:v>
                </c:pt>
                <c:pt idx="76">
                  <c:v>44157</c:v>
                </c:pt>
                <c:pt idx="77">
                  <c:v>44158</c:v>
                </c:pt>
                <c:pt idx="78">
                  <c:v>44159</c:v>
                </c:pt>
                <c:pt idx="79">
                  <c:v>44160</c:v>
                </c:pt>
                <c:pt idx="80">
                  <c:v>44161</c:v>
                </c:pt>
                <c:pt idx="81">
                  <c:v>44162</c:v>
                </c:pt>
                <c:pt idx="82">
                  <c:v>44163</c:v>
                </c:pt>
                <c:pt idx="83">
                  <c:v>44164</c:v>
                </c:pt>
                <c:pt idx="84">
                  <c:v>44165</c:v>
                </c:pt>
                <c:pt idx="85">
                  <c:v>44166</c:v>
                </c:pt>
                <c:pt idx="86">
                  <c:v>44167</c:v>
                </c:pt>
                <c:pt idx="87">
                  <c:v>44168</c:v>
                </c:pt>
                <c:pt idx="88">
                  <c:v>44169</c:v>
                </c:pt>
                <c:pt idx="89">
                  <c:v>44170</c:v>
                </c:pt>
                <c:pt idx="90">
                  <c:v>44171</c:v>
                </c:pt>
                <c:pt idx="91">
                  <c:v>44172</c:v>
                </c:pt>
                <c:pt idx="92">
                  <c:v>44173</c:v>
                </c:pt>
                <c:pt idx="93">
                  <c:v>44174</c:v>
                </c:pt>
                <c:pt idx="94">
                  <c:v>44175</c:v>
                </c:pt>
                <c:pt idx="95">
                  <c:v>44176</c:v>
                </c:pt>
                <c:pt idx="96">
                  <c:v>44177</c:v>
                </c:pt>
                <c:pt idx="97">
                  <c:v>44178</c:v>
                </c:pt>
                <c:pt idx="98">
                  <c:v>44179</c:v>
                </c:pt>
                <c:pt idx="99">
                  <c:v>44180</c:v>
                </c:pt>
                <c:pt idx="100">
                  <c:v>44181</c:v>
                </c:pt>
                <c:pt idx="101">
                  <c:v>44182</c:v>
                </c:pt>
                <c:pt idx="102">
                  <c:v>44183</c:v>
                </c:pt>
                <c:pt idx="103">
                  <c:v>44184</c:v>
                </c:pt>
                <c:pt idx="104">
                  <c:v>44185</c:v>
                </c:pt>
                <c:pt idx="105">
                  <c:v>44186</c:v>
                </c:pt>
                <c:pt idx="106">
                  <c:v>44187</c:v>
                </c:pt>
                <c:pt idx="107">
                  <c:v>44188</c:v>
                </c:pt>
                <c:pt idx="108">
                  <c:v>44189</c:v>
                </c:pt>
                <c:pt idx="109">
                  <c:v>44190</c:v>
                </c:pt>
                <c:pt idx="110">
                  <c:v>44191</c:v>
                </c:pt>
                <c:pt idx="111">
                  <c:v>44192</c:v>
                </c:pt>
                <c:pt idx="112">
                  <c:v>44193</c:v>
                </c:pt>
                <c:pt idx="113">
                  <c:v>44194</c:v>
                </c:pt>
                <c:pt idx="114">
                  <c:v>44195</c:v>
                </c:pt>
                <c:pt idx="115">
                  <c:v>44196</c:v>
                </c:pt>
                <c:pt idx="116">
                  <c:v>44197</c:v>
                </c:pt>
                <c:pt idx="117">
                  <c:v>44198</c:v>
                </c:pt>
                <c:pt idx="118">
                  <c:v>44199</c:v>
                </c:pt>
                <c:pt idx="119">
                  <c:v>44200</c:v>
                </c:pt>
                <c:pt idx="120">
                  <c:v>44201</c:v>
                </c:pt>
                <c:pt idx="121">
                  <c:v>44202</c:v>
                </c:pt>
                <c:pt idx="122">
                  <c:v>44203</c:v>
                </c:pt>
                <c:pt idx="123">
                  <c:v>44204</c:v>
                </c:pt>
                <c:pt idx="124">
                  <c:v>44205</c:v>
                </c:pt>
                <c:pt idx="125">
                  <c:v>44206</c:v>
                </c:pt>
                <c:pt idx="126">
                  <c:v>44207</c:v>
                </c:pt>
                <c:pt idx="127">
                  <c:v>44208</c:v>
                </c:pt>
                <c:pt idx="128">
                  <c:v>44209</c:v>
                </c:pt>
                <c:pt idx="129">
                  <c:v>44210</c:v>
                </c:pt>
                <c:pt idx="130">
                  <c:v>44211</c:v>
                </c:pt>
                <c:pt idx="131">
                  <c:v>44212</c:v>
                </c:pt>
                <c:pt idx="132">
                  <c:v>44213</c:v>
                </c:pt>
                <c:pt idx="133">
                  <c:v>44214</c:v>
                </c:pt>
                <c:pt idx="134">
                  <c:v>44215</c:v>
                </c:pt>
                <c:pt idx="135">
                  <c:v>44216</c:v>
                </c:pt>
                <c:pt idx="136">
                  <c:v>44217</c:v>
                </c:pt>
                <c:pt idx="137">
                  <c:v>44218</c:v>
                </c:pt>
                <c:pt idx="138">
                  <c:v>44219</c:v>
                </c:pt>
                <c:pt idx="139">
                  <c:v>44220</c:v>
                </c:pt>
                <c:pt idx="140">
                  <c:v>44221</c:v>
                </c:pt>
                <c:pt idx="141">
                  <c:v>44222</c:v>
                </c:pt>
                <c:pt idx="142">
                  <c:v>44223</c:v>
                </c:pt>
                <c:pt idx="143">
                  <c:v>44224</c:v>
                </c:pt>
                <c:pt idx="144">
                  <c:v>44225</c:v>
                </c:pt>
                <c:pt idx="145">
                  <c:v>44226</c:v>
                </c:pt>
                <c:pt idx="146">
                  <c:v>44227</c:v>
                </c:pt>
                <c:pt idx="147">
                  <c:v>44228</c:v>
                </c:pt>
                <c:pt idx="148">
                  <c:v>44229</c:v>
                </c:pt>
                <c:pt idx="149">
                  <c:v>44230</c:v>
                </c:pt>
                <c:pt idx="150">
                  <c:v>44231</c:v>
                </c:pt>
                <c:pt idx="151">
                  <c:v>44232</c:v>
                </c:pt>
                <c:pt idx="152">
                  <c:v>44233</c:v>
                </c:pt>
                <c:pt idx="153">
                  <c:v>44234</c:v>
                </c:pt>
                <c:pt idx="154">
                  <c:v>44235</c:v>
                </c:pt>
                <c:pt idx="155">
                  <c:v>44236</c:v>
                </c:pt>
                <c:pt idx="156">
                  <c:v>44237</c:v>
                </c:pt>
                <c:pt idx="157">
                  <c:v>44238</c:v>
                </c:pt>
                <c:pt idx="158">
                  <c:v>44239</c:v>
                </c:pt>
                <c:pt idx="159">
                  <c:v>44240</c:v>
                </c:pt>
                <c:pt idx="160">
                  <c:v>44241</c:v>
                </c:pt>
                <c:pt idx="161">
                  <c:v>44242</c:v>
                </c:pt>
                <c:pt idx="162">
                  <c:v>44243</c:v>
                </c:pt>
                <c:pt idx="163">
                  <c:v>44244</c:v>
                </c:pt>
                <c:pt idx="164">
                  <c:v>44245</c:v>
                </c:pt>
                <c:pt idx="165">
                  <c:v>44246</c:v>
                </c:pt>
                <c:pt idx="166">
                  <c:v>44247</c:v>
                </c:pt>
                <c:pt idx="167">
                  <c:v>44248</c:v>
                </c:pt>
                <c:pt idx="168">
                  <c:v>44249</c:v>
                </c:pt>
              </c:numCache>
            </c:numRef>
          </c:cat>
          <c:val>
            <c:numRef>
              <c:f>Feuil1!$B$2:$B$170</c:f>
              <c:numCache>
                <c:formatCode>General</c:formatCode>
                <c:ptCount val="169"/>
                <c:pt idx="0">
                  <c:v>8</c:v>
                </c:pt>
                <c:pt idx="1">
                  <c:v>6</c:v>
                </c:pt>
                <c:pt idx="2">
                  <c:v>6</c:v>
                </c:pt>
                <c:pt idx="3">
                  <c:v>5</c:v>
                </c:pt>
                <c:pt idx="4">
                  <c:v>5</c:v>
                </c:pt>
                <c:pt idx="5">
                  <c:v>5</c:v>
                </c:pt>
                <c:pt idx="6">
                  <c:v>5</c:v>
                </c:pt>
                <c:pt idx="7">
                  <c:v>8</c:v>
                </c:pt>
                <c:pt idx="8">
                  <c:v>9</c:v>
                </c:pt>
                <c:pt idx="9">
                  <c:v>12</c:v>
                </c:pt>
                <c:pt idx="10">
                  <c:v>14</c:v>
                </c:pt>
                <c:pt idx="11">
                  <c:v>14</c:v>
                </c:pt>
                <c:pt idx="12">
                  <c:v>14</c:v>
                </c:pt>
                <c:pt idx="13">
                  <c:v>14</c:v>
                </c:pt>
                <c:pt idx="14">
                  <c:v>11</c:v>
                </c:pt>
                <c:pt idx="15">
                  <c:v>11</c:v>
                </c:pt>
                <c:pt idx="16">
                  <c:v>11</c:v>
                </c:pt>
                <c:pt idx="17">
                  <c:v>11</c:v>
                </c:pt>
                <c:pt idx="18">
                  <c:v>12</c:v>
                </c:pt>
                <c:pt idx="19">
                  <c:v>12</c:v>
                </c:pt>
                <c:pt idx="20">
                  <c:v>12</c:v>
                </c:pt>
                <c:pt idx="21">
                  <c:v>12</c:v>
                </c:pt>
                <c:pt idx="22">
                  <c:v>12</c:v>
                </c:pt>
                <c:pt idx="23">
                  <c:v>12</c:v>
                </c:pt>
                <c:pt idx="24">
                  <c:v>11</c:v>
                </c:pt>
                <c:pt idx="25">
                  <c:v>12</c:v>
                </c:pt>
                <c:pt idx="26">
                  <c:v>12</c:v>
                </c:pt>
                <c:pt idx="27">
                  <c:v>12</c:v>
                </c:pt>
                <c:pt idx="28">
                  <c:v>13</c:v>
                </c:pt>
                <c:pt idx="29">
                  <c:v>12</c:v>
                </c:pt>
                <c:pt idx="30">
                  <c:v>12</c:v>
                </c:pt>
                <c:pt idx="31">
                  <c:v>10</c:v>
                </c:pt>
                <c:pt idx="32">
                  <c:v>11</c:v>
                </c:pt>
                <c:pt idx="33">
                  <c:v>11</c:v>
                </c:pt>
                <c:pt idx="34">
                  <c:v>11</c:v>
                </c:pt>
                <c:pt idx="35">
                  <c:v>13</c:v>
                </c:pt>
                <c:pt idx="36">
                  <c:v>12</c:v>
                </c:pt>
                <c:pt idx="37">
                  <c:v>11</c:v>
                </c:pt>
                <c:pt idx="38">
                  <c:v>10</c:v>
                </c:pt>
                <c:pt idx="39">
                  <c:v>11</c:v>
                </c:pt>
                <c:pt idx="40">
                  <c:v>11</c:v>
                </c:pt>
                <c:pt idx="41">
                  <c:v>11</c:v>
                </c:pt>
                <c:pt idx="42">
                  <c:v>11</c:v>
                </c:pt>
                <c:pt idx="43">
                  <c:v>10</c:v>
                </c:pt>
                <c:pt idx="44">
                  <c:v>10</c:v>
                </c:pt>
                <c:pt idx="45">
                  <c:v>14</c:v>
                </c:pt>
                <c:pt idx="46">
                  <c:v>14</c:v>
                </c:pt>
                <c:pt idx="47">
                  <c:v>14</c:v>
                </c:pt>
                <c:pt idx="48">
                  <c:v>12</c:v>
                </c:pt>
                <c:pt idx="49">
                  <c:v>12</c:v>
                </c:pt>
                <c:pt idx="50">
                  <c:v>13</c:v>
                </c:pt>
                <c:pt idx="51">
                  <c:v>12</c:v>
                </c:pt>
                <c:pt idx="52">
                  <c:v>13</c:v>
                </c:pt>
                <c:pt idx="53">
                  <c:v>16</c:v>
                </c:pt>
                <c:pt idx="54">
                  <c:v>16</c:v>
                </c:pt>
                <c:pt idx="55">
                  <c:v>21</c:v>
                </c:pt>
                <c:pt idx="56">
                  <c:v>20</c:v>
                </c:pt>
                <c:pt idx="57">
                  <c:v>24</c:v>
                </c:pt>
                <c:pt idx="58">
                  <c:v>30</c:v>
                </c:pt>
                <c:pt idx="59">
                  <c:v>37</c:v>
                </c:pt>
                <c:pt idx="60">
                  <c:v>37</c:v>
                </c:pt>
                <c:pt idx="61">
                  <c:v>39</c:v>
                </c:pt>
                <c:pt idx="62">
                  <c:v>36</c:v>
                </c:pt>
                <c:pt idx="63">
                  <c:v>39</c:v>
                </c:pt>
                <c:pt idx="64">
                  <c:v>38</c:v>
                </c:pt>
                <c:pt idx="65">
                  <c:v>39</c:v>
                </c:pt>
                <c:pt idx="66">
                  <c:v>36</c:v>
                </c:pt>
                <c:pt idx="67">
                  <c:v>37</c:v>
                </c:pt>
                <c:pt idx="68">
                  <c:v>41</c:v>
                </c:pt>
                <c:pt idx="69">
                  <c:v>38</c:v>
                </c:pt>
                <c:pt idx="70">
                  <c:v>40</c:v>
                </c:pt>
                <c:pt idx="71">
                  <c:v>42</c:v>
                </c:pt>
                <c:pt idx="72">
                  <c:v>43</c:v>
                </c:pt>
                <c:pt idx="73">
                  <c:v>38</c:v>
                </c:pt>
                <c:pt idx="74">
                  <c:v>39</c:v>
                </c:pt>
                <c:pt idx="75">
                  <c:v>36</c:v>
                </c:pt>
                <c:pt idx="76">
                  <c:v>39</c:v>
                </c:pt>
                <c:pt idx="77">
                  <c:v>31</c:v>
                </c:pt>
                <c:pt idx="78">
                  <c:v>29</c:v>
                </c:pt>
                <c:pt idx="79">
                  <c:v>30</c:v>
                </c:pt>
                <c:pt idx="80">
                  <c:v>30</c:v>
                </c:pt>
                <c:pt idx="81">
                  <c:v>29</c:v>
                </c:pt>
                <c:pt idx="82">
                  <c:v>28</c:v>
                </c:pt>
                <c:pt idx="83">
                  <c:v>30</c:v>
                </c:pt>
                <c:pt idx="84">
                  <c:v>36</c:v>
                </c:pt>
                <c:pt idx="85">
                  <c:v>30</c:v>
                </c:pt>
                <c:pt idx="86">
                  <c:v>25</c:v>
                </c:pt>
                <c:pt idx="87">
                  <c:v>23</c:v>
                </c:pt>
                <c:pt idx="88">
                  <c:v>21</c:v>
                </c:pt>
                <c:pt idx="89">
                  <c:v>21</c:v>
                </c:pt>
                <c:pt idx="90">
                  <c:v>19</c:v>
                </c:pt>
                <c:pt idx="91">
                  <c:v>17</c:v>
                </c:pt>
                <c:pt idx="92">
                  <c:v>14</c:v>
                </c:pt>
                <c:pt idx="93">
                  <c:v>15</c:v>
                </c:pt>
                <c:pt idx="94">
                  <c:v>14</c:v>
                </c:pt>
                <c:pt idx="95">
                  <c:v>15</c:v>
                </c:pt>
                <c:pt idx="96">
                  <c:v>15</c:v>
                </c:pt>
                <c:pt idx="97">
                  <c:v>16</c:v>
                </c:pt>
                <c:pt idx="98">
                  <c:v>15</c:v>
                </c:pt>
                <c:pt idx="99">
                  <c:v>14</c:v>
                </c:pt>
                <c:pt idx="100">
                  <c:v>13</c:v>
                </c:pt>
                <c:pt idx="101">
                  <c:v>11</c:v>
                </c:pt>
                <c:pt idx="102">
                  <c:v>11</c:v>
                </c:pt>
                <c:pt idx="103">
                  <c:v>12</c:v>
                </c:pt>
                <c:pt idx="104">
                  <c:v>12</c:v>
                </c:pt>
                <c:pt idx="105">
                  <c:v>12</c:v>
                </c:pt>
                <c:pt idx="106">
                  <c:v>12</c:v>
                </c:pt>
                <c:pt idx="107">
                  <c:v>12</c:v>
                </c:pt>
                <c:pt idx="108">
                  <c:v>13</c:v>
                </c:pt>
                <c:pt idx="109">
                  <c:v>13</c:v>
                </c:pt>
                <c:pt idx="110">
                  <c:v>13</c:v>
                </c:pt>
                <c:pt idx="111">
                  <c:v>13</c:v>
                </c:pt>
                <c:pt idx="112">
                  <c:v>13</c:v>
                </c:pt>
                <c:pt idx="113">
                  <c:v>12</c:v>
                </c:pt>
                <c:pt idx="114">
                  <c:v>12</c:v>
                </c:pt>
                <c:pt idx="115">
                  <c:v>10</c:v>
                </c:pt>
                <c:pt idx="116">
                  <c:v>10</c:v>
                </c:pt>
                <c:pt idx="117">
                  <c:v>11</c:v>
                </c:pt>
                <c:pt idx="118">
                  <c:v>11</c:v>
                </c:pt>
                <c:pt idx="119">
                  <c:v>12</c:v>
                </c:pt>
                <c:pt idx="120">
                  <c:v>14</c:v>
                </c:pt>
                <c:pt idx="121">
                  <c:v>14</c:v>
                </c:pt>
                <c:pt idx="122">
                  <c:v>16</c:v>
                </c:pt>
                <c:pt idx="123">
                  <c:v>15</c:v>
                </c:pt>
                <c:pt idx="124">
                  <c:v>14</c:v>
                </c:pt>
                <c:pt idx="125">
                  <c:v>15</c:v>
                </c:pt>
                <c:pt idx="126">
                  <c:v>16</c:v>
                </c:pt>
                <c:pt idx="127">
                  <c:v>16</c:v>
                </c:pt>
                <c:pt idx="128">
                  <c:v>17</c:v>
                </c:pt>
                <c:pt idx="129">
                  <c:v>17</c:v>
                </c:pt>
                <c:pt idx="130">
                  <c:v>17</c:v>
                </c:pt>
                <c:pt idx="131">
                  <c:v>17</c:v>
                </c:pt>
                <c:pt idx="132">
                  <c:v>17</c:v>
                </c:pt>
                <c:pt idx="133">
                  <c:v>13</c:v>
                </c:pt>
                <c:pt idx="134">
                  <c:v>13</c:v>
                </c:pt>
                <c:pt idx="135">
                  <c:v>12</c:v>
                </c:pt>
                <c:pt idx="136">
                  <c:v>13</c:v>
                </c:pt>
                <c:pt idx="137">
                  <c:v>12</c:v>
                </c:pt>
                <c:pt idx="138">
                  <c:v>12</c:v>
                </c:pt>
                <c:pt idx="139">
                  <c:v>12</c:v>
                </c:pt>
                <c:pt idx="140">
                  <c:v>7</c:v>
                </c:pt>
                <c:pt idx="141">
                  <c:v>9</c:v>
                </c:pt>
                <c:pt idx="142">
                  <c:v>12</c:v>
                </c:pt>
                <c:pt idx="143">
                  <c:v>10</c:v>
                </c:pt>
                <c:pt idx="144">
                  <c:v>11</c:v>
                </c:pt>
                <c:pt idx="145">
                  <c:v>12</c:v>
                </c:pt>
                <c:pt idx="146">
                  <c:v>12</c:v>
                </c:pt>
                <c:pt idx="147">
                  <c:v>15</c:v>
                </c:pt>
                <c:pt idx="148">
                  <c:v>14</c:v>
                </c:pt>
                <c:pt idx="149">
                  <c:v>17</c:v>
                </c:pt>
                <c:pt idx="150">
                  <c:v>15</c:v>
                </c:pt>
                <c:pt idx="151">
                  <c:v>14</c:v>
                </c:pt>
                <c:pt idx="152">
                  <c:v>14</c:v>
                </c:pt>
                <c:pt idx="153">
                  <c:v>14</c:v>
                </c:pt>
                <c:pt idx="154">
                  <c:v>15</c:v>
                </c:pt>
                <c:pt idx="155">
                  <c:v>13</c:v>
                </c:pt>
                <c:pt idx="156">
                  <c:v>14</c:v>
                </c:pt>
                <c:pt idx="157">
                  <c:v>13</c:v>
                </c:pt>
                <c:pt idx="158">
                  <c:v>14</c:v>
                </c:pt>
                <c:pt idx="159">
                  <c:v>16</c:v>
                </c:pt>
                <c:pt idx="160">
                  <c:v>16</c:v>
                </c:pt>
                <c:pt idx="161">
                  <c:v>14</c:v>
                </c:pt>
                <c:pt idx="162">
                  <c:v>16</c:v>
                </c:pt>
                <c:pt idx="163">
                  <c:v>15</c:v>
                </c:pt>
                <c:pt idx="164">
                  <c:v>16</c:v>
                </c:pt>
                <c:pt idx="165">
                  <c:v>15</c:v>
                </c:pt>
                <c:pt idx="166">
                  <c:v>18</c:v>
                </c:pt>
                <c:pt idx="167">
                  <c:v>17</c:v>
                </c:pt>
                <c:pt idx="168">
                  <c:v>16</c:v>
                </c:pt>
              </c:numCache>
            </c:numRef>
          </c:val>
        </c:ser>
        <c:ser>
          <c:idx val="1"/>
          <c:order val="1"/>
          <c:tx>
            <c:strRef>
              <c:f>Feuil1!$C$1</c:f>
              <c:strCache>
                <c:ptCount val="1"/>
                <c:pt idx="0">
                  <c:v>HC</c:v>
                </c:pt>
              </c:strCache>
            </c:strRef>
          </c:tx>
          <c:spPr>
            <a:solidFill>
              <a:schemeClr val="accent6"/>
            </a:solidFill>
          </c:spPr>
          <c:cat>
            <c:numRef>
              <c:f>Feuil1!$A$2:$A$170</c:f>
              <c:numCache>
                <c:formatCode>d\-mmm</c:formatCode>
                <c:ptCount val="169"/>
                <c:pt idx="0">
                  <c:v>44081</c:v>
                </c:pt>
                <c:pt idx="1">
                  <c:v>44082</c:v>
                </c:pt>
                <c:pt idx="2">
                  <c:v>44083</c:v>
                </c:pt>
                <c:pt idx="3">
                  <c:v>44084</c:v>
                </c:pt>
                <c:pt idx="4">
                  <c:v>44085</c:v>
                </c:pt>
                <c:pt idx="5">
                  <c:v>44086</c:v>
                </c:pt>
                <c:pt idx="6">
                  <c:v>44087</c:v>
                </c:pt>
                <c:pt idx="7">
                  <c:v>44088</c:v>
                </c:pt>
                <c:pt idx="8">
                  <c:v>44089</c:v>
                </c:pt>
                <c:pt idx="9">
                  <c:v>44090</c:v>
                </c:pt>
                <c:pt idx="10">
                  <c:v>44091</c:v>
                </c:pt>
                <c:pt idx="11">
                  <c:v>44092</c:v>
                </c:pt>
                <c:pt idx="12">
                  <c:v>44093</c:v>
                </c:pt>
                <c:pt idx="13">
                  <c:v>44094</c:v>
                </c:pt>
                <c:pt idx="14">
                  <c:v>44095</c:v>
                </c:pt>
                <c:pt idx="15">
                  <c:v>44096</c:v>
                </c:pt>
                <c:pt idx="16">
                  <c:v>44097</c:v>
                </c:pt>
                <c:pt idx="17">
                  <c:v>44098</c:v>
                </c:pt>
                <c:pt idx="18">
                  <c:v>44099</c:v>
                </c:pt>
                <c:pt idx="19">
                  <c:v>44100</c:v>
                </c:pt>
                <c:pt idx="20">
                  <c:v>44101</c:v>
                </c:pt>
                <c:pt idx="21">
                  <c:v>44102</c:v>
                </c:pt>
                <c:pt idx="22">
                  <c:v>44103</c:v>
                </c:pt>
                <c:pt idx="23">
                  <c:v>44104</c:v>
                </c:pt>
                <c:pt idx="24">
                  <c:v>44105</c:v>
                </c:pt>
                <c:pt idx="25">
                  <c:v>44106</c:v>
                </c:pt>
                <c:pt idx="26">
                  <c:v>44107</c:v>
                </c:pt>
                <c:pt idx="27">
                  <c:v>44108</c:v>
                </c:pt>
                <c:pt idx="28">
                  <c:v>44109</c:v>
                </c:pt>
                <c:pt idx="29">
                  <c:v>44110</c:v>
                </c:pt>
                <c:pt idx="30">
                  <c:v>44111</c:v>
                </c:pt>
                <c:pt idx="31">
                  <c:v>44112</c:v>
                </c:pt>
                <c:pt idx="32">
                  <c:v>44113</c:v>
                </c:pt>
                <c:pt idx="33">
                  <c:v>44114</c:v>
                </c:pt>
                <c:pt idx="34">
                  <c:v>44115</c:v>
                </c:pt>
                <c:pt idx="35">
                  <c:v>44116</c:v>
                </c:pt>
                <c:pt idx="36">
                  <c:v>44117</c:v>
                </c:pt>
                <c:pt idx="37">
                  <c:v>44118</c:v>
                </c:pt>
                <c:pt idx="38">
                  <c:v>44119</c:v>
                </c:pt>
                <c:pt idx="39">
                  <c:v>44120</c:v>
                </c:pt>
                <c:pt idx="40">
                  <c:v>44121</c:v>
                </c:pt>
                <c:pt idx="41">
                  <c:v>44122</c:v>
                </c:pt>
                <c:pt idx="42">
                  <c:v>44123</c:v>
                </c:pt>
                <c:pt idx="43">
                  <c:v>44124</c:v>
                </c:pt>
                <c:pt idx="44">
                  <c:v>44125</c:v>
                </c:pt>
                <c:pt idx="45">
                  <c:v>44126</c:v>
                </c:pt>
                <c:pt idx="46">
                  <c:v>44127</c:v>
                </c:pt>
                <c:pt idx="47">
                  <c:v>44128</c:v>
                </c:pt>
                <c:pt idx="48">
                  <c:v>44129</c:v>
                </c:pt>
                <c:pt idx="49">
                  <c:v>44130</c:v>
                </c:pt>
                <c:pt idx="50">
                  <c:v>44131</c:v>
                </c:pt>
                <c:pt idx="51">
                  <c:v>44132</c:v>
                </c:pt>
                <c:pt idx="52">
                  <c:v>44133</c:v>
                </c:pt>
                <c:pt idx="53">
                  <c:v>44134</c:v>
                </c:pt>
                <c:pt idx="54">
                  <c:v>44135</c:v>
                </c:pt>
                <c:pt idx="55">
                  <c:v>44136</c:v>
                </c:pt>
                <c:pt idx="56">
                  <c:v>44137</c:v>
                </c:pt>
                <c:pt idx="57">
                  <c:v>44138</c:v>
                </c:pt>
                <c:pt idx="58">
                  <c:v>44139</c:v>
                </c:pt>
                <c:pt idx="59">
                  <c:v>44140</c:v>
                </c:pt>
                <c:pt idx="60">
                  <c:v>44141</c:v>
                </c:pt>
                <c:pt idx="61">
                  <c:v>44142</c:v>
                </c:pt>
                <c:pt idx="62">
                  <c:v>44143</c:v>
                </c:pt>
                <c:pt idx="63">
                  <c:v>44144</c:v>
                </c:pt>
                <c:pt idx="64">
                  <c:v>44145</c:v>
                </c:pt>
                <c:pt idx="65">
                  <c:v>44146</c:v>
                </c:pt>
                <c:pt idx="66">
                  <c:v>44147</c:v>
                </c:pt>
                <c:pt idx="67">
                  <c:v>44148</c:v>
                </c:pt>
                <c:pt idx="68">
                  <c:v>44149</c:v>
                </c:pt>
                <c:pt idx="69">
                  <c:v>44150</c:v>
                </c:pt>
                <c:pt idx="70">
                  <c:v>44151</c:v>
                </c:pt>
                <c:pt idx="71">
                  <c:v>44152</c:v>
                </c:pt>
                <c:pt idx="72">
                  <c:v>44153</c:v>
                </c:pt>
                <c:pt idx="73">
                  <c:v>44154</c:v>
                </c:pt>
                <c:pt idx="74">
                  <c:v>44155</c:v>
                </c:pt>
                <c:pt idx="75">
                  <c:v>44156</c:v>
                </c:pt>
                <c:pt idx="76">
                  <c:v>44157</c:v>
                </c:pt>
                <c:pt idx="77">
                  <c:v>44158</c:v>
                </c:pt>
                <c:pt idx="78">
                  <c:v>44159</c:v>
                </c:pt>
                <c:pt idx="79">
                  <c:v>44160</c:v>
                </c:pt>
                <c:pt idx="80">
                  <c:v>44161</c:v>
                </c:pt>
                <c:pt idx="81">
                  <c:v>44162</c:v>
                </c:pt>
                <c:pt idx="82">
                  <c:v>44163</c:v>
                </c:pt>
                <c:pt idx="83">
                  <c:v>44164</c:v>
                </c:pt>
                <c:pt idx="84">
                  <c:v>44165</c:v>
                </c:pt>
                <c:pt idx="85">
                  <c:v>44166</c:v>
                </c:pt>
                <c:pt idx="86">
                  <c:v>44167</c:v>
                </c:pt>
                <c:pt idx="87">
                  <c:v>44168</c:v>
                </c:pt>
                <c:pt idx="88">
                  <c:v>44169</c:v>
                </c:pt>
                <c:pt idx="89">
                  <c:v>44170</c:v>
                </c:pt>
                <c:pt idx="90">
                  <c:v>44171</c:v>
                </c:pt>
                <c:pt idx="91">
                  <c:v>44172</c:v>
                </c:pt>
                <c:pt idx="92">
                  <c:v>44173</c:v>
                </c:pt>
                <c:pt idx="93">
                  <c:v>44174</c:v>
                </c:pt>
                <c:pt idx="94">
                  <c:v>44175</c:v>
                </c:pt>
                <c:pt idx="95">
                  <c:v>44176</c:v>
                </c:pt>
                <c:pt idx="96">
                  <c:v>44177</c:v>
                </c:pt>
                <c:pt idx="97">
                  <c:v>44178</c:v>
                </c:pt>
                <c:pt idx="98">
                  <c:v>44179</c:v>
                </c:pt>
                <c:pt idx="99">
                  <c:v>44180</c:v>
                </c:pt>
                <c:pt idx="100">
                  <c:v>44181</c:v>
                </c:pt>
                <c:pt idx="101">
                  <c:v>44182</c:v>
                </c:pt>
                <c:pt idx="102">
                  <c:v>44183</c:v>
                </c:pt>
                <c:pt idx="103">
                  <c:v>44184</c:v>
                </c:pt>
                <c:pt idx="104">
                  <c:v>44185</c:v>
                </c:pt>
                <c:pt idx="105">
                  <c:v>44186</c:v>
                </c:pt>
                <c:pt idx="106">
                  <c:v>44187</c:v>
                </c:pt>
                <c:pt idx="107">
                  <c:v>44188</c:v>
                </c:pt>
                <c:pt idx="108">
                  <c:v>44189</c:v>
                </c:pt>
                <c:pt idx="109">
                  <c:v>44190</c:v>
                </c:pt>
                <c:pt idx="110">
                  <c:v>44191</c:v>
                </c:pt>
                <c:pt idx="111">
                  <c:v>44192</c:v>
                </c:pt>
                <c:pt idx="112">
                  <c:v>44193</c:v>
                </c:pt>
                <c:pt idx="113">
                  <c:v>44194</c:v>
                </c:pt>
                <c:pt idx="114">
                  <c:v>44195</c:v>
                </c:pt>
                <c:pt idx="115">
                  <c:v>44196</c:v>
                </c:pt>
                <c:pt idx="116">
                  <c:v>44197</c:v>
                </c:pt>
                <c:pt idx="117">
                  <c:v>44198</c:v>
                </c:pt>
                <c:pt idx="118">
                  <c:v>44199</c:v>
                </c:pt>
                <c:pt idx="119">
                  <c:v>44200</c:v>
                </c:pt>
                <c:pt idx="120">
                  <c:v>44201</c:v>
                </c:pt>
                <c:pt idx="121">
                  <c:v>44202</c:v>
                </c:pt>
                <c:pt idx="122">
                  <c:v>44203</c:v>
                </c:pt>
                <c:pt idx="123">
                  <c:v>44204</c:v>
                </c:pt>
                <c:pt idx="124">
                  <c:v>44205</c:v>
                </c:pt>
                <c:pt idx="125">
                  <c:v>44206</c:v>
                </c:pt>
                <c:pt idx="126">
                  <c:v>44207</c:v>
                </c:pt>
                <c:pt idx="127">
                  <c:v>44208</c:v>
                </c:pt>
                <c:pt idx="128">
                  <c:v>44209</c:v>
                </c:pt>
                <c:pt idx="129">
                  <c:v>44210</c:v>
                </c:pt>
                <c:pt idx="130">
                  <c:v>44211</c:v>
                </c:pt>
                <c:pt idx="131">
                  <c:v>44212</c:v>
                </c:pt>
                <c:pt idx="132">
                  <c:v>44213</c:v>
                </c:pt>
                <c:pt idx="133">
                  <c:v>44214</c:v>
                </c:pt>
                <c:pt idx="134">
                  <c:v>44215</c:v>
                </c:pt>
                <c:pt idx="135">
                  <c:v>44216</c:v>
                </c:pt>
                <c:pt idx="136">
                  <c:v>44217</c:v>
                </c:pt>
                <c:pt idx="137">
                  <c:v>44218</c:v>
                </c:pt>
                <c:pt idx="138">
                  <c:v>44219</c:v>
                </c:pt>
                <c:pt idx="139">
                  <c:v>44220</c:v>
                </c:pt>
                <c:pt idx="140">
                  <c:v>44221</c:v>
                </c:pt>
                <c:pt idx="141">
                  <c:v>44222</c:v>
                </c:pt>
                <c:pt idx="142">
                  <c:v>44223</c:v>
                </c:pt>
                <c:pt idx="143">
                  <c:v>44224</c:v>
                </c:pt>
                <c:pt idx="144">
                  <c:v>44225</c:v>
                </c:pt>
                <c:pt idx="145">
                  <c:v>44226</c:v>
                </c:pt>
                <c:pt idx="146">
                  <c:v>44227</c:v>
                </c:pt>
                <c:pt idx="147">
                  <c:v>44228</c:v>
                </c:pt>
                <c:pt idx="148">
                  <c:v>44229</c:v>
                </c:pt>
                <c:pt idx="149">
                  <c:v>44230</c:v>
                </c:pt>
                <c:pt idx="150">
                  <c:v>44231</c:v>
                </c:pt>
                <c:pt idx="151">
                  <c:v>44232</c:v>
                </c:pt>
                <c:pt idx="152">
                  <c:v>44233</c:v>
                </c:pt>
                <c:pt idx="153">
                  <c:v>44234</c:v>
                </c:pt>
                <c:pt idx="154">
                  <c:v>44235</c:v>
                </c:pt>
                <c:pt idx="155">
                  <c:v>44236</c:v>
                </c:pt>
                <c:pt idx="156">
                  <c:v>44237</c:v>
                </c:pt>
                <c:pt idx="157">
                  <c:v>44238</c:v>
                </c:pt>
                <c:pt idx="158">
                  <c:v>44239</c:v>
                </c:pt>
                <c:pt idx="159">
                  <c:v>44240</c:v>
                </c:pt>
                <c:pt idx="160">
                  <c:v>44241</c:v>
                </c:pt>
                <c:pt idx="161">
                  <c:v>44242</c:v>
                </c:pt>
                <c:pt idx="162">
                  <c:v>44243</c:v>
                </c:pt>
                <c:pt idx="163">
                  <c:v>44244</c:v>
                </c:pt>
                <c:pt idx="164">
                  <c:v>44245</c:v>
                </c:pt>
                <c:pt idx="165">
                  <c:v>44246</c:v>
                </c:pt>
                <c:pt idx="166">
                  <c:v>44247</c:v>
                </c:pt>
                <c:pt idx="167">
                  <c:v>44248</c:v>
                </c:pt>
                <c:pt idx="168">
                  <c:v>44249</c:v>
                </c:pt>
              </c:numCache>
            </c:numRef>
          </c:cat>
          <c:val>
            <c:numRef>
              <c:f>Feuil1!$C$2:$C$170</c:f>
              <c:numCache>
                <c:formatCode>General</c:formatCode>
                <c:ptCount val="169"/>
                <c:pt idx="0">
                  <c:v>25</c:v>
                </c:pt>
                <c:pt idx="1">
                  <c:v>29</c:v>
                </c:pt>
                <c:pt idx="2">
                  <c:v>29</c:v>
                </c:pt>
                <c:pt idx="3">
                  <c:v>37</c:v>
                </c:pt>
                <c:pt idx="4">
                  <c:v>32</c:v>
                </c:pt>
                <c:pt idx="5">
                  <c:v>32</c:v>
                </c:pt>
                <c:pt idx="6">
                  <c:v>32</c:v>
                </c:pt>
                <c:pt idx="7">
                  <c:v>45</c:v>
                </c:pt>
                <c:pt idx="8">
                  <c:v>43</c:v>
                </c:pt>
                <c:pt idx="9">
                  <c:v>45</c:v>
                </c:pt>
                <c:pt idx="10">
                  <c:v>40</c:v>
                </c:pt>
                <c:pt idx="11">
                  <c:v>41</c:v>
                </c:pt>
                <c:pt idx="12">
                  <c:v>41</c:v>
                </c:pt>
                <c:pt idx="13">
                  <c:v>41</c:v>
                </c:pt>
                <c:pt idx="14">
                  <c:v>45</c:v>
                </c:pt>
                <c:pt idx="15">
                  <c:v>45</c:v>
                </c:pt>
                <c:pt idx="16">
                  <c:v>51</c:v>
                </c:pt>
                <c:pt idx="17">
                  <c:v>54</c:v>
                </c:pt>
                <c:pt idx="18">
                  <c:v>50</c:v>
                </c:pt>
                <c:pt idx="19">
                  <c:v>50</c:v>
                </c:pt>
                <c:pt idx="20">
                  <c:v>50</c:v>
                </c:pt>
                <c:pt idx="21">
                  <c:v>58</c:v>
                </c:pt>
                <c:pt idx="22">
                  <c:v>57</c:v>
                </c:pt>
                <c:pt idx="23">
                  <c:v>59</c:v>
                </c:pt>
                <c:pt idx="24">
                  <c:v>56</c:v>
                </c:pt>
                <c:pt idx="25">
                  <c:v>58</c:v>
                </c:pt>
                <c:pt idx="26">
                  <c:v>58</c:v>
                </c:pt>
                <c:pt idx="27">
                  <c:v>58</c:v>
                </c:pt>
                <c:pt idx="28">
                  <c:v>54</c:v>
                </c:pt>
                <c:pt idx="29">
                  <c:v>53</c:v>
                </c:pt>
                <c:pt idx="30">
                  <c:v>47</c:v>
                </c:pt>
                <c:pt idx="31">
                  <c:v>43</c:v>
                </c:pt>
                <c:pt idx="32">
                  <c:v>46</c:v>
                </c:pt>
                <c:pt idx="33">
                  <c:v>46</c:v>
                </c:pt>
                <c:pt idx="34">
                  <c:v>46</c:v>
                </c:pt>
                <c:pt idx="35">
                  <c:v>62</c:v>
                </c:pt>
                <c:pt idx="36">
                  <c:v>59</c:v>
                </c:pt>
                <c:pt idx="37">
                  <c:v>61</c:v>
                </c:pt>
                <c:pt idx="38">
                  <c:v>57</c:v>
                </c:pt>
                <c:pt idx="39">
                  <c:v>63</c:v>
                </c:pt>
                <c:pt idx="40">
                  <c:v>63</c:v>
                </c:pt>
                <c:pt idx="41">
                  <c:v>63</c:v>
                </c:pt>
                <c:pt idx="42">
                  <c:v>77</c:v>
                </c:pt>
                <c:pt idx="43">
                  <c:v>101</c:v>
                </c:pt>
                <c:pt idx="44">
                  <c:v>101</c:v>
                </c:pt>
                <c:pt idx="45">
                  <c:v>122</c:v>
                </c:pt>
                <c:pt idx="46">
                  <c:v>122</c:v>
                </c:pt>
                <c:pt idx="47">
                  <c:v>122</c:v>
                </c:pt>
                <c:pt idx="48">
                  <c:v>162</c:v>
                </c:pt>
                <c:pt idx="49">
                  <c:v>179</c:v>
                </c:pt>
                <c:pt idx="50">
                  <c:v>196</c:v>
                </c:pt>
                <c:pt idx="51">
                  <c:v>199</c:v>
                </c:pt>
                <c:pt idx="52">
                  <c:v>239</c:v>
                </c:pt>
                <c:pt idx="53">
                  <c:v>239</c:v>
                </c:pt>
                <c:pt idx="54">
                  <c:v>239</c:v>
                </c:pt>
                <c:pt idx="55">
                  <c:v>277</c:v>
                </c:pt>
                <c:pt idx="56">
                  <c:v>309</c:v>
                </c:pt>
                <c:pt idx="57">
                  <c:v>310</c:v>
                </c:pt>
                <c:pt idx="58">
                  <c:v>302</c:v>
                </c:pt>
                <c:pt idx="59">
                  <c:v>303</c:v>
                </c:pt>
                <c:pt idx="60">
                  <c:v>316</c:v>
                </c:pt>
                <c:pt idx="61">
                  <c:v>316</c:v>
                </c:pt>
                <c:pt idx="62">
                  <c:v>343</c:v>
                </c:pt>
                <c:pt idx="63">
                  <c:v>355</c:v>
                </c:pt>
                <c:pt idx="64">
                  <c:v>342</c:v>
                </c:pt>
                <c:pt idx="65">
                  <c:v>341</c:v>
                </c:pt>
                <c:pt idx="66">
                  <c:v>356</c:v>
                </c:pt>
                <c:pt idx="67">
                  <c:v>347</c:v>
                </c:pt>
                <c:pt idx="68">
                  <c:v>337</c:v>
                </c:pt>
                <c:pt idx="69">
                  <c:v>348</c:v>
                </c:pt>
                <c:pt idx="70">
                  <c:v>363</c:v>
                </c:pt>
                <c:pt idx="71">
                  <c:v>365</c:v>
                </c:pt>
                <c:pt idx="72">
                  <c:v>336</c:v>
                </c:pt>
                <c:pt idx="73">
                  <c:v>318</c:v>
                </c:pt>
                <c:pt idx="74">
                  <c:v>297</c:v>
                </c:pt>
                <c:pt idx="75">
                  <c:v>292</c:v>
                </c:pt>
                <c:pt idx="76">
                  <c:v>296</c:v>
                </c:pt>
                <c:pt idx="77">
                  <c:v>287</c:v>
                </c:pt>
                <c:pt idx="78">
                  <c:v>267</c:v>
                </c:pt>
                <c:pt idx="79">
                  <c:v>257</c:v>
                </c:pt>
                <c:pt idx="80">
                  <c:v>246</c:v>
                </c:pt>
                <c:pt idx="81">
                  <c:v>241</c:v>
                </c:pt>
                <c:pt idx="82">
                  <c:v>230</c:v>
                </c:pt>
                <c:pt idx="83">
                  <c:v>234</c:v>
                </c:pt>
                <c:pt idx="84">
                  <c:v>202</c:v>
                </c:pt>
                <c:pt idx="85">
                  <c:v>174</c:v>
                </c:pt>
                <c:pt idx="86">
                  <c:v>171</c:v>
                </c:pt>
                <c:pt idx="87">
                  <c:v>164</c:v>
                </c:pt>
                <c:pt idx="88">
                  <c:v>168</c:v>
                </c:pt>
                <c:pt idx="89">
                  <c:v>168</c:v>
                </c:pt>
                <c:pt idx="90">
                  <c:v>175</c:v>
                </c:pt>
                <c:pt idx="91">
                  <c:v>179</c:v>
                </c:pt>
                <c:pt idx="92">
                  <c:v>181</c:v>
                </c:pt>
                <c:pt idx="93">
                  <c:v>154</c:v>
                </c:pt>
                <c:pt idx="94">
                  <c:v>151</c:v>
                </c:pt>
                <c:pt idx="95">
                  <c:v>159</c:v>
                </c:pt>
                <c:pt idx="96">
                  <c:v>155</c:v>
                </c:pt>
                <c:pt idx="97">
                  <c:v>160</c:v>
                </c:pt>
                <c:pt idx="98">
                  <c:v>157</c:v>
                </c:pt>
                <c:pt idx="99">
                  <c:v>159</c:v>
                </c:pt>
                <c:pt idx="100">
                  <c:v>167</c:v>
                </c:pt>
                <c:pt idx="101">
                  <c:v>175</c:v>
                </c:pt>
                <c:pt idx="102">
                  <c:v>167</c:v>
                </c:pt>
                <c:pt idx="103">
                  <c:v>163</c:v>
                </c:pt>
                <c:pt idx="104">
                  <c:v>167</c:v>
                </c:pt>
                <c:pt idx="105">
                  <c:v>171</c:v>
                </c:pt>
                <c:pt idx="106">
                  <c:v>189</c:v>
                </c:pt>
                <c:pt idx="107">
                  <c:v>183</c:v>
                </c:pt>
                <c:pt idx="108">
                  <c:v>171</c:v>
                </c:pt>
                <c:pt idx="109">
                  <c:v>170</c:v>
                </c:pt>
                <c:pt idx="110">
                  <c:v>169</c:v>
                </c:pt>
                <c:pt idx="111">
                  <c:v>168</c:v>
                </c:pt>
                <c:pt idx="112">
                  <c:v>167</c:v>
                </c:pt>
                <c:pt idx="113">
                  <c:v>177</c:v>
                </c:pt>
                <c:pt idx="114">
                  <c:v>171</c:v>
                </c:pt>
                <c:pt idx="115">
                  <c:v>173</c:v>
                </c:pt>
                <c:pt idx="116">
                  <c:v>173</c:v>
                </c:pt>
                <c:pt idx="117">
                  <c:v>174</c:v>
                </c:pt>
                <c:pt idx="118">
                  <c:v>174</c:v>
                </c:pt>
                <c:pt idx="119">
                  <c:v>186</c:v>
                </c:pt>
                <c:pt idx="120">
                  <c:v>192</c:v>
                </c:pt>
                <c:pt idx="121">
                  <c:v>186</c:v>
                </c:pt>
                <c:pt idx="122">
                  <c:v>190</c:v>
                </c:pt>
                <c:pt idx="123">
                  <c:v>172</c:v>
                </c:pt>
                <c:pt idx="124">
                  <c:v>160</c:v>
                </c:pt>
                <c:pt idx="125">
                  <c:v>169</c:v>
                </c:pt>
                <c:pt idx="126">
                  <c:v>162</c:v>
                </c:pt>
                <c:pt idx="127">
                  <c:v>171</c:v>
                </c:pt>
                <c:pt idx="128">
                  <c:v>180</c:v>
                </c:pt>
                <c:pt idx="129">
                  <c:v>179</c:v>
                </c:pt>
                <c:pt idx="130">
                  <c:v>180</c:v>
                </c:pt>
                <c:pt idx="131">
                  <c:v>183</c:v>
                </c:pt>
                <c:pt idx="132">
                  <c:v>180</c:v>
                </c:pt>
                <c:pt idx="133">
                  <c:v>170</c:v>
                </c:pt>
                <c:pt idx="134">
                  <c:v>189</c:v>
                </c:pt>
                <c:pt idx="135">
                  <c:v>177</c:v>
                </c:pt>
                <c:pt idx="136">
                  <c:v>178</c:v>
                </c:pt>
                <c:pt idx="137">
                  <c:v>178</c:v>
                </c:pt>
                <c:pt idx="138">
                  <c:v>186</c:v>
                </c:pt>
                <c:pt idx="139">
                  <c:v>224</c:v>
                </c:pt>
                <c:pt idx="140">
                  <c:v>213</c:v>
                </c:pt>
                <c:pt idx="141">
                  <c:v>215</c:v>
                </c:pt>
                <c:pt idx="142">
                  <c:v>209</c:v>
                </c:pt>
                <c:pt idx="143">
                  <c:v>202</c:v>
                </c:pt>
                <c:pt idx="144">
                  <c:v>199</c:v>
                </c:pt>
                <c:pt idx="145">
                  <c:v>196</c:v>
                </c:pt>
                <c:pt idx="146">
                  <c:v>204</c:v>
                </c:pt>
                <c:pt idx="147">
                  <c:v>198</c:v>
                </c:pt>
                <c:pt idx="148">
                  <c:v>205</c:v>
                </c:pt>
                <c:pt idx="149">
                  <c:v>193</c:v>
                </c:pt>
                <c:pt idx="150">
                  <c:v>189</c:v>
                </c:pt>
                <c:pt idx="151">
                  <c:v>188</c:v>
                </c:pt>
                <c:pt idx="152">
                  <c:v>183</c:v>
                </c:pt>
                <c:pt idx="153">
                  <c:v>183</c:v>
                </c:pt>
                <c:pt idx="154">
                  <c:v>179</c:v>
                </c:pt>
                <c:pt idx="155">
                  <c:v>173</c:v>
                </c:pt>
                <c:pt idx="156">
                  <c:v>167</c:v>
                </c:pt>
                <c:pt idx="157">
                  <c:v>169</c:v>
                </c:pt>
                <c:pt idx="158">
                  <c:v>169</c:v>
                </c:pt>
                <c:pt idx="159">
                  <c:v>161</c:v>
                </c:pt>
                <c:pt idx="160">
                  <c:v>164</c:v>
                </c:pt>
                <c:pt idx="161">
                  <c:v>170</c:v>
                </c:pt>
                <c:pt idx="162">
                  <c:v>168</c:v>
                </c:pt>
                <c:pt idx="163">
                  <c:v>167</c:v>
                </c:pt>
                <c:pt idx="164">
                  <c:v>154</c:v>
                </c:pt>
                <c:pt idx="165">
                  <c:v>162</c:v>
                </c:pt>
                <c:pt idx="166">
                  <c:v>153</c:v>
                </c:pt>
                <c:pt idx="167">
                  <c:v>157</c:v>
                </c:pt>
                <c:pt idx="168">
                  <c:v>166</c:v>
                </c:pt>
              </c:numCache>
            </c:numRef>
          </c:val>
        </c:ser>
        <c:ser>
          <c:idx val="2"/>
          <c:order val="2"/>
          <c:tx>
            <c:strRef>
              <c:f>Feuil1!$D$1</c:f>
              <c:strCache>
                <c:ptCount val="1"/>
                <c:pt idx="0">
                  <c:v>SSR</c:v>
                </c:pt>
              </c:strCache>
            </c:strRef>
          </c:tx>
          <c:spPr>
            <a:solidFill>
              <a:schemeClr val="accent3"/>
            </a:solidFill>
          </c:spPr>
          <c:cat>
            <c:numRef>
              <c:f>Feuil1!$A$2:$A$170</c:f>
              <c:numCache>
                <c:formatCode>d\-mmm</c:formatCode>
                <c:ptCount val="169"/>
                <c:pt idx="0">
                  <c:v>44081</c:v>
                </c:pt>
                <c:pt idx="1">
                  <c:v>44082</c:v>
                </c:pt>
                <c:pt idx="2">
                  <c:v>44083</c:v>
                </c:pt>
                <c:pt idx="3">
                  <c:v>44084</c:v>
                </c:pt>
                <c:pt idx="4">
                  <c:v>44085</c:v>
                </c:pt>
                <c:pt idx="5">
                  <c:v>44086</c:v>
                </c:pt>
                <c:pt idx="6">
                  <c:v>44087</c:v>
                </c:pt>
                <c:pt idx="7">
                  <c:v>44088</c:v>
                </c:pt>
                <c:pt idx="8">
                  <c:v>44089</c:v>
                </c:pt>
                <c:pt idx="9">
                  <c:v>44090</c:v>
                </c:pt>
                <c:pt idx="10">
                  <c:v>44091</c:v>
                </c:pt>
                <c:pt idx="11">
                  <c:v>44092</c:v>
                </c:pt>
                <c:pt idx="12">
                  <c:v>44093</c:v>
                </c:pt>
                <c:pt idx="13">
                  <c:v>44094</c:v>
                </c:pt>
                <c:pt idx="14">
                  <c:v>44095</c:v>
                </c:pt>
                <c:pt idx="15">
                  <c:v>44096</c:v>
                </c:pt>
                <c:pt idx="16">
                  <c:v>44097</c:v>
                </c:pt>
                <c:pt idx="17">
                  <c:v>44098</c:v>
                </c:pt>
                <c:pt idx="18">
                  <c:v>44099</c:v>
                </c:pt>
                <c:pt idx="19">
                  <c:v>44100</c:v>
                </c:pt>
                <c:pt idx="20">
                  <c:v>44101</c:v>
                </c:pt>
                <c:pt idx="21">
                  <c:v>44102</c:v>
                </c:pt>
                <c:pt idx="22">
                  <c:v>44103</c:v>
                </c:pt>
                <c:pt idx="23">
                  <c:v>44104</c:v>
                </c:pt>
                <c:pt idx="24">
                  <c:v>44105</c:v>
                </c:pt>
                <c:pt idx="25">
                  <c:v>44106</c:v>
                </c:pt>
                <c:pt idx="26">
                  <c:v>44107</c:v>
                </c:pt>
                <c:pt idx="27">
                  <c:v>44108</c:v>
                </c:pt>
                <c:pt idx="28">
                  <c:v>44109</c:v>
                </c:pt>
                <c:pt idx="29">
                  <c:v>44110</c:v>
                </c:pt>
                <c:pt idx="30">
                  <c:v>44111</c:v>
                </c:pt>
                <c:pt idx="31">
                  <c:v>44112</c:v>
                </c:pt>
                <c:pt idx="32">
                  <c:v>44113</c:v>
                </c:pt>
                <c:pt idx="33">
                  <c:v>44114</c:v>
                </c:pt>
                <c:pt idx="34">
                  <c:v>44115</c:v>
                </c:pt>
                <c:pt idx="35">
                  <c:v>44116</c:v>
                </c:pt>
                <c:pt idx="36">
                  <c:v>44117</c:v>
                </c:pt>
                <c:pt idx="37">
                  <c:v>44118</c:v>
                </c:pt>
                <c:pt idx="38">
                  <c:v>44119</c:v>
                </c:pt>
                <c:pt idx="39">
                  <c:v>44120</c:v>
                </c:pt>
                <c:pt idx="40">
                  <c:v>44121</c:v>
                </c:pt>
                <c:pt idx="41">
                  <c:v>44122</c:v>
                </c:pt>
                <c:pt idx="42">
                  <c:v>44123</c:v>
                </c:pt>
                <c:pt idx="43">
                  <c:v>44124</c:v>
                </c:pt>
                <c:pt idx="44">
                  <c:v>44125</c:v>
                </c:pt>
                <c:pt idx="45">
                  <c:v>44126</c:v>
                </c:pt>
                <c:pt idx="46">
                  <c:v>44127</c:v>
                </c:pt>
                <c:pt idx="47">
                  <c:v>44128</c:v>
                </c:pt>
                <c:pt idx="48">
                  <c:v>44129</c:v>
                </c:pt>
                <c:pt idx="49">
                  <c:v>44130</c:v>
                </c:pt>
                <c:pt idx="50">
                  <c:v>44131</c:v>
                </c:pt>
                <c:pt idx="51">
                  <c:v>44132</c:v>
                </c:pt>
                <c:pt idx="52">
                  <c:v>44133</c:v>
                </c:pt>
                <c:pt idx="53">
                  <c:v>44134</c:v>
                </c:pt>
                <c:pt idx="54">
                  <c:v>44135</c:v>
                </c:pt>
                <c:pt idx="55">
                  <c:v>44136</c:v>
                </c:pt>
                <c:pt idx="56">
                  <c:v>44137</c:v>
                </c:pt>
                <c:pt idx="57">
                  <c:v>44138</c:v>
                </c:pt>
                <c:pt idx="58">
                  <c:v>44139</c:v>
                </c:pt>
                <c:pt idx="59">
                  <c:v>44140</c:v>
                </c:pt>
                <c:pt idx="60">
                  <c:v>44141</c:v>
                </c:pt>
                <c:pt idx="61">
                  <c:v>44142</c:v>
                </c:pt>
                <c:pt idx="62">
                  <c:v>44143</c:v>
                </c:pt>
                <c:pt idx="63">
                  <c:v>44144</c:v>
                </c:pt>
                <c:pt idx="64">
                  <c:v>44145</c:v>
                </c:pt>
                <c:pt idx="65">
                  <c:v>44146</c:v>
                </c:pt>
                <c:pt idx="66">
                  <c:v>44147</c:v>
                </c:pt>
                <c:pt idx="67">
                  <c:v>44148</c:v>
                </c:pt>
                <c:pt idx="68">
                  <c:v>44149</c:v>
                </c:pt>
                <c:pt idx="69">
                  <c:v>44150</c:v>
                </c:pt>
                <c:pt idx="70">
                  <c:v>44151</c:v>
                </c:pt>
                <c:pt idx="71">
                  <c:v>44152</c:v>
                </c:pt>
                <c:pt idx="72">
                  <c:v>44153</c:v>
                </c:pt>
                <c:pt idx="73">
                  <c:v>44154</c:v>
                </c:pt>
                <c:pt idx="74">
                  <c:v>44155</c:v>
                </c:pt>
                <c:pt idx="75">
                  <c:v>44156</c:v>
                </c:pt>
                <c:pt idx="76">
                  <c:v>44157</c:v>
                </c:pt>
                <c:pt idx="77">
                  <c:v>44158</c:v>
                </c:pt>
                <c:pt idx="78">
                  <c:v>44159</c:v>
                </c:pt>
                <c:pt idx="79">
                  <c:v>44160</c:v>
                </c:pt>
                <c:pt idx="80">
                  <c:v>44161</c:v>
                </c:pt>
                <c:pt idx="81">
                  <c:v>44162</c:v>
                </c:pt>
                <c:pt idx="82">
                  <c:v>44163</c:v>
                </c:pt>
                <c:pt idx="83">
                  <c:v>44164</c:v>
                </c:pt>
                <c:pt idx="84">
                  <c:v>44165</c:v>
                </c:pt>
                <c:pt idx="85">
                  <c:v>44166</c:v>
                </c:pt>
                <c:pt idx="86">
                  <c:v>44167</c:v>
                </c:pt>
                <c:pt idx="87">
                  <c:v>44168</c:v>
                </c:pt>
                <c:pt idx="88">
                  <c:v>44169</c:v>
                </c:pt>
                <c:pt idx="89">
                  <c:v>44170</c:v>
                </c:pt>
                <c:pt idx="90">
                  <c:v>44171</c:v>
                </c:pt>
                <c:pt idx="91">
                  <c:v>44172</c:v>
                </c:pt>
                <c:pt idx="92">
                  <c:v>44173</c:v>
                </c:pt>
                <c:pt idx="93">
                  <c:v>44174</c:v>
                </c:pt>
                <c:pt idx="94">
                  <c:v>44175</c:v>
                </c:pt>
                <c:pt idx="95">
                  <c:v>44176</c:v>
                </c:pt>
                <c:pt idx="96">
                  <c:v>44177</c:v>
                </c:pt>
                <c:pt idx="97">
                  <c:v>44178</c:v>
                </c:pt>
                <c:pt idx="98">
                  <c:v>44179</c:v>
                </c:pt>
                <c:pt idx="99">
                  <c:v>44180</c:v>
                </c:pt>
                <c:pt idx="100">
                  <c:v>44181</c:v>
                </c:pt>
                <c:pt idx="101">
                  <c:v>44182</c:v>
                </c:pt>
                <c:pt idx="102">
                  <c:v>44183</c:v>
                </c:pt>
                <c:pt idx="103">
                  <c:v>44184</c:v>
                </c:pt>
                <c:pt idx="104">
                  <c:v>44185</c:v>
                </c:pt>
                <c:pt idx="105">
                  <c:v>44186</c:v>
                </c:pt>
                <c:pt idx="106">
                  <c:v>44187</c:v>
                </c:pt>
                <c:pt idx="107">
                  <c:v>44188</c:v>
                </c:pt>
                <c:pt idx="108">
                  <c:v>44189</c:v>
                </c:pt>
                <c:pt idx="109">
                  <c:v>44190</c:v>
                </c:pt>
                <c:pt idx="110">
                  <c:v>44191</c:v>
                </c:pt>
                <c:pt idx="111">
                  <c:v>44192</c:v>
                </c:pt>
                <c:pt idx="112">
                  <c:v>44193</c:v>
                </c:pt>
                <c:pt idx="113">
                  <c:v>44194</c:v>
                </c:pt>
                <c:pt idx="114">
                  <c:v>44195</c:v>
                </c:pt>
                <c:pt idx="115">
                  <c:v>44196</c:v>
                </c:pt>
                <c:pt idx="116">
                  <c:v>44197</c:v>
                </c:pt>
                <c:pt idx="117">
                  <c:v>44198</c:v>
                </c:pt>
                <c:pt idx="118">
                  <c:v>44199</c:v>
                </c:pt>
                <c:pt idx="119">
                  <c:v>44200</c:v>
                </c:pt>
                <c:pt idx="120">
                  <c:v>44201</c:v>
                </c:pt>
                <c:pt idx="121">
                  <c:v>44202</c:v>
                </c:pt>
                <c:pt idx="122">
                  <c:v>44203</c:v>
                </c:pt>
                <c:pt idx="123">
                  <c:v>44204</c:v>
                </c:pt>
                <c:pt idx="124">
                  <c:v>44205</c:v>
                </c:pt>
                <c:pt idx="125">
                  <c:v>44206</c:v>
                </c:pt>
                <c:pt idx="126">
                  <c:v>44207</c:v>
                </c:pt>
                <c:pt idx="127">
                  <c:v>44208</c:v>
                </c:pt>
                <c:pt idx="128">
                  <c:v>44209</c:v>
                </c:pt>
                <c:pt idx="129">
                  <c:v>44210</c:v>
                </c:pt>
                <c:pt idx="130">
                  <c:v>44211</c:v>
                </c:pt>
                <c:pt idx="131">
                  <c:v>44212</c:v>
                </c:pt>
                <c:pt idx="132">
                  <c:v>44213</c:v>
                </c:pt>
                <c:pt idx="133">
                  <c:v>44214</c:v>
                </c:pt>
                <c:pt idx="134">
                  <c:v>44215</c:v>
                </c:pt>
                <c:pt idx="135">
                  <c:v>44216</c:v>
                </c:pt>
                <c:pt idx="136">
                  <c:v>44217</c:v>
                </c:pt>
                <c:pt idx="137">
                  <c:v>44218</c:v>
                </c:pt>
                <c:pt idx="138">
                  <c:v>44219</c:v>
                </c:pt>
                <c:pt idx="139">
                  <c:v>44220</c:v>
                </c:pt>
                <c:pt idx="140">
                  <c:v>44221</c:v>
                </c:pt>
                <c:pt idx="141">
                  <c:v>44222</c:v>
                </c:pt>
                <c:pt idx="142">
                  <c:v>44223</c:v>
                </c:pt>
                <c:pt idx="143">
                  <c:v>44224</c:v>
                </c:pt>
                <c:pt idx="144">
                  <c:v>44225</c:v>
                </c:pt>
                <c:pt idx="145">
                  <c:v>44226</c:v>
                </c:pt>
                <c:pt idx="146">
                  <c:v>44227</c:v>
                </c:pt>
                <c:pt idx="147">
                  <c:v>44228</c:v>
                </c:pt>
                <c:pt idx="148">
                  <c:v>44229</c:v>
                </c:pt>
                <c:pt idx="149">
                  <c:v>44230</c:v>
                </c:pt>
                <c:pt idx="150">
                  <c:v>44231</c:v>
                </c:pt>
                <c:pt idx="151">
                  <c:v>44232</c:v>
                </c:pt>
                <c:pt idx="152">
                  <c:v>44233</c:v>
                </c:pt>
                <c:pt idx="153">
                  <c:v>44234</c:v>
                </c:pt>
                <c:pt idx="154">
                  <c:v>44235</c:v>
                </c:pt>
                <c:pt idx="155">
                  <c:v>44236</c:v>
                </c:pt>
                <c:pt idx="156">
                  <c:v>44237</c:v>
                </c:pt>
                <c:pt idx="157">
                  <c:v>44238</c:v>
                </c:pt>
                <c:pt idx="158">
                  <c:v>44239</c:v>
                </c:pt>
                <c:pt idx="159">
                  <c:v>44240</c:v>
                </c:pt>
                <c:pt idx="160">
                  <c:v>44241</c:v>
                </c:pt>
                <c:pt idx="161">
                  <c:v>44242</c:v>
                </c:pt>
                <c:pt idx="162">
                  <c:v>44243</c:v>
                </c:pt>
                <c:pt idx="163">
                  <c:v>44244</c:v>
                </c:pt>
                <c:pt idx="164">
                  <c:v>44245</c:v>
                </c:pt>
                <c:pt idx="165">
                  <c:v>44246</c:v>
                </c:pt>
                <c:pt idx="166">
                  <c:v>44247</c:v>
                </c:pt>
                <c:pt idx="167">
                  <c:v>44248</c:v>
                </c:pt>
                <c:pt idx="168">
                  <c:v>44249</c:v>
                </c:pt>
              </c:numCache>
            </c:numRef>
          </c:cat>
          <c:val>
            <c:numRef>
              <c:f>Feuil1!$D$2:$D$170</c:f>
              <c:numCache>
                <c:formatCode>General</c:formatCode>
                <c:ptCount val="169"/>
                <c:pt idx="0">
                  <c:v>4</c:v>
                </c:pt>
                <c:pt idx="1">
                  <c:v>4</c:v>
                </c:pt>
                <c:pt idx="2">
                  <c:v>4</c:v>
                </c:pt>
                <c:pt idx="3">
                  <c:v>4</c:v>
                </c:pt>
                <c:pt idx="4">
                  <c:v>4</c:v>
                </c:pt>
                <c:pt idx="5">
                  <c:v>4</c:v>
                </c:pt>
                <c:pt idx="6">
                  <c:v>4</c:v>
                </c:pt>
                <c:pt idx="7">
                  <c:v>4</c:v>
                </c:pt>
                <c:pt idx="8">
                  <c:v>2</c:v>
                </c:pt>
                <c:pt idx="9">
                  <c:v>2</c:v>
                </c:pt>
                <c:pt idx="10">
                  <c:v>2</c:v>
                </c:pt>
                <c:pt idx="11">
                  <c:v>2</c:v>
                </c:pt>
                <c:pt idx="12">
                  <c:v>2</c:v>
                </c:pt>
                <c:pt idx="13">
                  <c:v>2</c:v>
                </c:pt>
                <c:pt idx="14">
                  <c:v>3</c:v>
                </c:pt>
                <c:pt idx="15">
                  <c:v>4</c:v>
                </c:pt>
                <c:pt idx="16">
                  <c:v>8</c:v>
                </c:pt>
                <c:pt idx="17">
                  <c:v>8</c:v>
                </c:pt>
                <c:pt idx="18">
                  <c:v>10</c:v>
                </c:pt>
                <c:pt idx="19">
                  <c:v>10</c:v>
                </c:pt>
                <c:pt idx="20">
                  <c:v>10</c:v>
                </c:pt>
                <c:pt idx="21">
                  <c:v>13</c:v>
                </c:pt>
                <c:pt idx="22">
                  <c:v>13</c:v>
                </c:pt>
                <c:pt idx="23">
                  <c:v>13</c:v>
                </c:pt>
                <c:pt idx="24">
                  <c:v>14</c:v>
                </c:pt>
                <c:pt idx="25">
                  <c:v>14</c:v>
                </c:pt>
                <c:pt idx="26">
                  <c:v>14</c:v>
                </c:pt>
                <c:pt idx="27">
                  <c:v>14</c:v>
                </c:pt>
                <c:pt idx="28">
                  <c:v>19</c:v>
                </c:pt>
                <c:pt idx="29">
                  <c:v>19</c:v>
                </c:pt>
                <c:pt idx="30">
                  <c:v>18</c:v>
                </c:pt>
                <c:pt idx="31">
                  <c:v>19</c:v>
                </c:pt>
                <c:pt idx="32">
                  <c:v>19</c:v>
                </c:pt>
                <c:pt idx="33">
                  <c:v>19</c:v>
                </c:pt>
                <c:pt idx="34">
                  <c:v>19</c:v>
                </c:pt>
                <c:pt idx="35">
                  <c:v>29</c:v>
                </c:pt>
                <c:pt idx="36">
                  <c:v>44</c:v>
                </c:pt>
                <c:pt idx="37">
                  <c:v>46</c:v>
                </c:pt>
                <c:pt idx="38">
                  <c:v>47</c:v>
                </c:pt>
                <c:pt idx="39">
                  <c:v>48</c:v>
                </c:pt>
                <c:pt idx="40">
                  <c:v>48</c:v>
                </c:pt>
                <c:pt idx="41">
                  <c:v>48</c:v>
                </c:pt>
                <c:pt idx="42">
                  <c:v>46</c:v>
                </c:pt>
                <c:pt idx="43">
                  <c:v>40</c:v>
                </c:pt>
                <c:pt idx="44">
                  <c:v>40</c:v>
                </c:pt>
                <c:pt idx="45">
                  <c:v>42</c:v>
                </c:pt>
                <c:pt idx="46">
                  <c:v>42</c:v>
                </c:pt>
                <c:pt idx="47">
                  <c:v>42</c:v>
                </c:pt>
                <c:pt idx="48">
                  <c:v>47</c:v>
                </c:pt>
                <c:pt idx="49">
                  <c:v>53</c:v>
                </c:pt>
                <c:pt idx="50">
                  <c:v>57</c:v>
                </c:pt>
                <c:pt idx="51">
                  <c:v>58</c:v>
                </c:pt>
                <c:pt idx="52">
                  <c:v>57</c:v>
                </c:pt>
                <c:pt idx="53">
                  <c:v>62</c:v>
                </c:pt>
                <c:pt idx="54">
                  <c:v>62</c:v>
                </c:pt>
                <c:pt idx="55">
                  <c:v>70</c:v>
                </c:pt>
                <c:pt idx="56">
                  <c:v>81</c:v>
                </c:pt>
                <c:pt idx="57">
                  <c:v>90</c:v>
                </c:pt>
                <c:pt idx="58">
                  <c:v>95</c:v>
                </c:pt>
                <c:pt idx="59">
                  <c:v>99</c:v>
                </c:pt>
                <c:pt idx="60">
                  <c:v>97</c:v>
                </c:pt>
                <c:pt idx="61">
                  <c:v>95</c:v>
                </c:pt>
                <c:pt idx="62">
                  <c:v>110</c:v>
                </c:pt>
                <c:pt idx="63">
                  <c:v>97</c:v>
                </c:pt>
                <c:pt idx="64">
                  <c:v>101</c:v>
                </c:pt>
                <c:pt idx="65">
                  <c:v>101</c:v>
                </c:pt>
                <c:pt idx="66">
                  <c:v>103</c:v>
                </c:pt>
                <c:pt idx="67">
                  <c:v>100</c:v>
                </c:pt>
                <c:pt idx="68">
                  <c:v>105</c:v>
                </c:pt>
                <c:pt idx="69">
                  <c:v>108</c:v>
                </c:pt>
                <c:pt idx="70">
                  <c:v>114</c:v>
                </c:pt>
                <c:pt idx="71">
                  <c:v>119</c:v>
                </c:pt>
                <c:pt idx="72">
                  <c:v>120</c:v>
                </c:pt>
                <c:pt idx="73">
                  <c:v>109</c:v>
                </c:pt>
                <c:pt idx="74">
                  <c:v>106</c:v>
                </c:pt>
                <c:pt idx="75">
                  <c:v>108</c:v>
                </c:pt>
                <c:pt idx="76">
                  <c:v>107</c:v>
                </c:pt>
                <c:pt idx="77">
                  <c:v>94</c:v>
                </c:pt>
                <c:pt idx="78">
                  <c:v>106</c:v>
                </c:pt>
                <c:pt idx="79">
                  <c:v>106</c:v>
                </c:pt>
                <c:pt idx="80">
                  <c:v>98</c:v>
                </c:pt>
                <c:pt idx="81">
                  <c:v>95</c:v>
                </c:pt>
                <c:pt idx="82">
                  <c:v>92</c:v>
                </c:pt>
                <c:pt idx="83">
                  <c:v>95</c:v>
                </c:pt>
                <c:pt idx="84">
                  <c:v>97</c:v>
                </c:pt>
                <c:pt idx="85">
                  <c:v>99</c:v>
                </c:pt>
                <c:pt idx="86">
                  <c:v>100</c:v>
                </c:pt>
                <c:pt idx="87">
                  <c:v>106</c:v>
                </c:pt>
                <c:pt idx="88">
                  <c:v>102</c:v>
                </c:pt>
                <c:pt idx="89">
                  <c:v>99</c:v>
                </c:pt>
                <c:pt idx="90">
                  <c:v>100</c:v>
                </c:pt>
                <c:pt idx="91">
                  <c:v>102</c:v>
                </c:pt>
                <c:pt idx="92">
                  <c:v>105</c:v>
                </c:pt>
                <c:pt idx="93">
                  <c:v>101</c:v>
                </c:pt>
                <c:pt idx="94">
                  <c:v>100</c:v>
                </c:pt>
                <c:pt idx="95">
                  <c:v>99</c:v>
                </c:pt>
                <c:pt idx="96">
                  <c:v>99</c:v>
                </c:pt>
                <c:pt idx="97">
                  <c:v>111</c:v>
                </c:pt>
                <c:pt idx="98">
                  <c:v>113</c:v>
                </c:pt>
                <c:pt idx="99">
                  <c:v>102</c:v>
                </c:pt>
                <c:pt idx="100">
                  <c:v>97</c:v>
                </c:pt>
                <c:pt idx="101">
                  <c:v>103</c:v>
                </c:pt>
                <c:pt idx="102">
                  <c:v>117</c:v>
                </c:pt>
                <c:pt idx="103">
                  <c:v>120</c:v>
                </c:pt>
                <c:pt idx="104">
                  <c:v>120</c:v>
                </c:pt>
                <c:pt idx="105">
                  <c:v>123</c:v>
                </c:pt>
                <c:pt idx="106">
                  <c:v>121</c:v>
                </c:pt>
                <c:pt idx="107">
                  <c:v>121</c:v>
                </c:pt>
                <c:pt idx="108">
                  <c:v>123</c:v>
                </c:pt>
                <c:pt idx="109">
                  <c:v>123</c:v>
                </c:pt>
                <c:pt idx="110">
                  <c:v>123</c:v>
                </c:pt>
                <c:pt idx="111">
                  <c:v>123</c:v>
                </c:pt>
                <c:pt idx="112">
                  <c:v>122</c:v>
                </c:pt>
                <c:pt idx="113">
                  <c:v>126</c:v>
                </c:pt>
                <c:pt idx="114">
                  <c:v>129</c:v>
                </c:pt>
                <c:pt idx="115">
                  <c:v>133</c:v>
                </c:pt>
                <c:pt idx="116">
                  <c:v>133</c:v>
                </c:pt>
                <c:pt idx="117">
                  <c:v>131</c:v>
                </c:pt>
                <c:pt idx="118">
                  <c:v>127</c:v>
                </c:pt>
                <c:pt idx="119">
                  <c:v>127</c:v>
                </c:pt>
                <c:pt idx="120">
                  <c:v>120</c:v>
                </c:pt>
                <c:pt idx="121">
                  <c:v>112</c:v>
                </c:pt>
                <c:pt idx="122">
                  <c:v>110</c:v>
                </c:pt>
                <c:pt idx="123">
                  <c:v>110</c:v>
                </c:pt>
                <c:pt idx="124">
                  <c:v>110</c:v>
                </c:pt>
                <c:pt idx="125">
                  <c:v>113</c:v>
                </c:pt>
                <c:pt idx="126">
                  <c:v>111</c:v>
                </c:pt>
                <c:pt idx="127">
                  <c:v>110</c:v>
                </c:pt>
                <c:pt idx="128">
                  <c:v>104</c:v>
                </c:pt>
                <c:pt idx="129">
                  <c:v>104</c:v>
                </c:pt>
                <c:pt idx="130">
                  <c:v>96</c:v>
                </c:pt>
                <c:pt idx="131">
                  <c:v>94</c:v>
                </c:pt>
                <c:pt idx="132">
                  <c:v>105</c:v>
                </c:pt>
                <c:pt idx="133">
                  <c:v>103</c:v>
                </c:pt>
                <c:pt idx="134">
                  <c:v>108</c:v>
                </c:pt>
                <c:pt idx="135">
                  <c:v>125</c:v>
                </c:pt>
                <c:pt idx="136">
                  <c:v>125</c:v>
                </c:pt>
                <c:pt idx="137">
                  <c:v>109</c:v>
                </c:pt>
                <c:pt idx="138">
                  <c:v>106</c:v>
                </c:pt>
                <c:pt idx="139">
                  <c:v>105</c:v>
                </c:pt>
                <c:pt idx="140">
                  <c:v>109</c:v>
                </c:pt>
                <c:pt idx="141">
                  <c:v>110</c:v>
                </c:pt>
                <c:pt idx="142">
                  <c:v>110</c:v>
                </c:pt>
                <c:pt idx="143">
                  <c:v>102</c:v>
                </c:pt>
                <c:pt idx="144">
                  <c:v>102</c:v>
                </c:pt>
                <c:pt idx="145">
                  <c:v>102</c:v>
                </c:pt>
                <c:pt idx="146">
                  <c:v>102</c:v>
                </c:pt>
                <c:pt idx="147">
                  <c:v>107</c:v>
                </c:pt>
                <c:pt idx="148">
                  <c:v>105</c:v>
                </c:pt>
                <c:pt idx="149">
                  <c:v>102</c:v>
                </c:pt>
                <c:pt idx="150">
                  <c:v>101</c:v>
                </c:pt>
                <c:pt idx="151">
                  <c:v>101</c:v>
                </c:pt>
                <c:pt idx="152">
                  <c:v>108</c:v>
                </c:pt>
                <c:pt idx="153">
                  <c:v>110</c:v>
                </c:pt>
                <c:pt idx="154">
                  <c:v>105</c:v>
                </c:pt>
                <c:pt idx="155">
                  <c:v>105</c:v>
                </c:pt>
                <c:pt idx="156">
                  <c:v>103</c:v>
                </c:pt>
                <c:pt idx="157">
                  <c:v>104</c:v>
                </c:pt>
                <c:pt idx="158">
                  <c:v>105</c:v>
                </c:pt>
                <c:pt idx="159">
                  <c:v>96</c:v>
                </c:pt>
                <c:pt idx="160">
                  <c:v>94</c:v>
                </c:pt>
                <c:pt idx="161">
                  <c:v>96</c:v>
                </c:pt>
                <c:pt idx="162">
                  <c:v>97</c:v>
                </c:pt>
                <c:pt idx="163">
                  <c:v>98</c:v>
                </c:pt>
                <c:pt idx="164">
                  <c:v>98</c:v>
                </c:pt>
                <c:pt idx="165">
                  <c:v>97</c:v>
                </c:pt>
                <c:pt idx="166">
                  <c:v>99</c:v>
                </c:pt>
                <c:pt idx="167">
                  <c:v>98</c:v>
                </c:pt>
                <c:pt idx="168">
                  <c:v>107</c:v>
                </c:pt>
              </c:numCache>
            </c:numRef>
          </c:val>
        </c:ser>
        <c:dLbls>
          <c:showLegendKey val="0"/>
          <c:showVal val="0"/>
          <c:showCatName val="0"/>
          <c:showSerName val="0"/>
          <c:showPercent val="0"/>
          <c:showBubbleSize val="0"/>
        </c:dLbls>
        <c:axId val="153502464"/>
        <c:axId val="153504000"/>
      </c:areaChart>
      <c:dateAx>
        <c:axId val="153502464"/>
        <c:scaling>
          <c:orientation val="minMax"/>
        </c:scaling>
        <c:delete val="0"/>
        <c:axPos val="b"/>
        <c:numFmt formatCode="d\-mmm" sourceLinked="1"/>
        <c:majorTickMark val="out"/>
        <c:minorTickMark val="none"/>
        <c:tickLblPos val="nextTo"/>
        <c:txPr>
          <a:bodyPr/>
          <a:lstStyle/>
          <a:p>
            <a:pPr>
              <a:defRPr sz="800"/>
            </a:pPr>
            <a:endParaRPr lang="fr-FR"/>
          </a:p>
        </c:txPr>
        <c:crossAx val="153504000"/>
        <c:crosses val="autoZero"/>
        <c:auto val="1"/>
        <c:lblOffset val="100"/>
        <c:baseTimeUnit val="days"/>
        <c:majorUnit val="7"/>
        <c:majorTimeUnit val="days"/>
      </c:dateAx>
      <c:valAx>
        <c:axId val="153504000"/>
        <c:scaling>
          <c:orientation val="minMax"/>
        </c:scaling>
        <c:delete val="0"/>
        <c:axPos val="l"/>
        <c:majorGridlines/>
        <c:numFmt formatCode="General" sourceLinked="1"/>
        <c:majorTickMark val="out"/>
        <c:minorTickMark val="none"/>
        <c:tickLblPos val="nextTo"/>
        <c:crossAx val="153502464"/>
        <c:crosses val="autoZero"/>
        <c:crossBetween val="midCat"/>
      </c:valAx>
    </c:plotArea>
    <c:legend>
      <c:legendPos val="r"/>
      <c:layout>
        <c:manualLayout>
          <c:xMode val="edge"/>
          <c:yMode val="edge"/>
          <c:x val="0.93666180141091071"/>
          <c:y val="0.41320193350453749"/>
          <c:w val="5.6523889452053083E-2"/>
          <c:h val="0.17359588102254814"/>
        </c:manualLayout>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Nombre de décès Covid par semaine en Vaucluse </a:t>
            </a:r>
            <a:r>
              <a:rPr lang="fr-FR">
                <a:solidFill>
                  <a:srgbClr val="C00000"/>
                </a:solidFill>
              </a:rPr>
              <a:t>en EHPAD</a:t>
            </a:r>
            <a:r>
              <a:rPr lang="fr-FR"/>
              <a:t> et </a:t>
            </a:r>
            <a:r>
              <a:rPr lang="fr-FR">
                <a:solidFill>
                  <a:schemeClr val="accent1"/>
                </a:solidFill>
              </a:rPr>
              <a:t>à l'hôpital</a:t>
            </a:r>
          </a:p>
        </c:rich>
      </c:tx>
      <c:layout>
        <c:manualLayout>
          <c:xMode val="edge"/>
          <c:yMode val="edge"/>
          <c:x val="7.6647147261932072E-2"/>
          <c:y val="1.455612166126293E-2"/>
        </c:manualLayout>
      </c:layout>
      <c:overlay val="0"/>
    </c:title>
    <c:autoTitleDeleted val="0"/>
    <c:plotArea>
      <c:layout/>
      <c:barChart>
        <c:barDir val="col"/>
        <c:grouping val="stacked"/>
        <c:varyColors val="0"/>
        <c:ser>
          <c:idx val="0"/>
          <c:order val="0"/>
          <c:invertIfNegative val="0"/>
          <c:cat>
            <c:strRef>
              <c:f>'Export_SIVIC_201005_12h09_S (2'!$B$71:$B$156</c:f>
              <c:strCache>
                <c:ptCount val="27"/>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strCache>
            </c:strRef>
          </c:cat>
          <c:val>
            <c:numRef>
              <c:f>'Export_SIVIC_201005_12h09_S (2'!$C$71:$C$156</c:f>
              <c:numCache>
                <c:formatCode>General</c:formatCode>
                <c:ptCount val="27"/>
                <c:pt idx="0">
                  <c:v>1</c:v>
                </c:pt>
                <c:pt idx="1">
                  <c:v>3</c:v>
                </c:pt>
                <c:pt idx="2">
                  <c:v>5</c:v>
                </c:pt>
                <c:pt idx="3">
                  <c:v>3</c:v>
                </c:pt>
                <c:pt idx="4">
                  <c:v>8</c:v>
                </c:pt>
                <c:pt idx="5">
                  <c:v>5</c:v>
                </c:pt>
                <c:pt idx="6">
                  <c:v>4</c:v>
                </c:pt>
                <c:pt idx="7">
                  <c:v>9</c:v>
                </c:pt>
                <c:pt idx="8">
                  <c:v>21</c:v>
                </c:pt>
                <c:pt idx="9">
                  <c:v>44</c:v>
                </c:pt>
                <c:pt idx="10">
                  <c:v>51</c:v>
                </c:pt>
                <c:pt idx="11">
                  <c:v>55</c:v>
                </c:pt>
                <c:pt idx="12">
                  <c:v>49</c:v>
                </c:pt>
                <c:pt idx="13">
                  <c:v>39</c:v>
                </c:pt>
                <c:pt idx="14">
                  <c:v>26</c:v>
                </c:pt>
                <c:pt idx="15">
                  <c:v>27</c:v>
                </c:pt>
                <c:pt idx="16">
                  <c:v>23</c:v>
                </c:pt>
                <c:pt idx="17">
                  <c:v>25</c:v>
                </c:pt>
                <c:pt idx="18">
                  <c:v>19</c:v>
                </c:pt>
                <c:pt idx="19">
                  <c:v>19</c:v>
                </c:pt>
                <c:pt idx="20">
                  <c:v>24</c:v>
                </c:pt>
                <c:pt idx="21">
                  <c:v>27</c:v>
                </c:pt>
                <c:pt idx="22">
                  <c:v>38</c:v>
                </c:pt>
                <c:pt idx="23">
                  <c:v>30</c:v>
                </c:pt>
                <c:pt idx="24">
                  <c:v>22</c:v>
                </c:pt>
                <c:pt idx="25">
                  <c:v>22</c:v>
                </c:pt>
                <c:pt idx="26">
                  <c:v>1</c:v>
                </c:pt>
              </c:numCache>
            </c:numRef>
          </c:val>
        </c:ser>
        <c:ser>
          <c:idx val="1"/>
          <c:order val="1"/>
          <c:invertIfNegative val="0"/>
          <c:cat>
            <c:strRef>
              <c:f>'Export_SIVIC_201005_12h09_S (2'!$B$71:$B$156</c:f>
              <c:strCache>
                <c:ptCount val="27"/>
                <c:pt idx="0">
                  <c:v>Total 35</c:v>
                </c:pt>
                <c:pt idx="1">
                  <c:v>Total 36</c:v>
                </c:pt>
                <c:pt idx="2">
                  <c:v>Total 37</c:v>
                </c:pt>
                <c:pt idx="3">
                  <c:v>Total 38</c:v>
                </c:pt>
                <c:pt idx="4">
                  <c:v>Total 39</c:v>
                </c:pt>
                <c:pt idx="5">
                  <c:v>Total 40</c:v>
                </c:pt>
                <c:pt idx="6">
                  <c:v>Total 41</c:v>
                </c:pt>
                <c:pt idx="7">
                  <c:v>Total 42</c:v>
                </c:pt>
                <c:pt idx="8">
                  <c:v>Total 43</c:v>
                </c:pt>
                <c:pt idx="9">
                  <c:v>Total 44</c:v>
                </c:pt>
                <c:pt idx="10">
                  <c:v>Total 45</c:v>
                </c:pt>
                <c:pt idx="11">
                  <c:v>Total 46</c:v>
                </c:pt>
                <c:pt idx="12">
                  <c:v>Total 47</c:v>
                </c:pt>
                <c:pt idx="13">
                  <c:v>Total 48</c:v>
                </c:pt>
                <c:pt idx="14">
                  <c:v>Total 49</c:v>
                </c:pt>
                <c:pt idx="15">
                  <c:v>Total 50</c:v>
                </c:pt>
                <c:pt idx="16">
                  <c:v>Total 51</c:v>
                </c:pt>
                <c:pt idx="17">
                  <c:v>Total 52</c:v>
                </c:pt>
                <c:pt idx="18">
                  <c:v>Total 53</c:v>
                </c:pt>
                <c:pt idx="19">
                  <c:v>Total 1</c:v>
                </c:pt>
                <c:pt idx="20">
                  <c:v>Total 2</c:v>
                </c:pt>
                <c:pt idx="21">
                  <c:v>Total 3</c:v>
                </c:pt>
                <c:pt idx="22">
                  <c:v>Total 4</c:v>
                </c:pt>
                <c:pt idx="23">
                  <c:v>Total 5</c:v>
                </c:pt>
                <c:pt idx="24">
                  <c:v>Total 6</c:v>
                </c:pt>
                <c:pt idx="25">
                  <c:v>Total 7</c:v>
                </c:pt>
                <c:pt idx="26">
                  <c:v>Total 8</c:v>
                </c:pt>
              </c:strCache>
            </c:strRef>
          </c:cat>
          <c:val>
            <c:numRef>
              <c:f>'Export_SIVIC_201005_12h09_S (2'!$D$71:$D$156</c:f>
              <c:numCache>
                <c:formatCode>General</c:formatCode>
                <c:ptCount val="27"/>
                <c:pt idx="6">
                  <c:v>3</c:v>
                </c:pt>
                <c:pt idx="7">
                  <c:v>3</c:v>
                </c:pt>
                <c:pt idx="8">
                  <c:v>2</c:v>
                </c:pt>
                <c:pt idx="9">
                  <c:v>8</c:v>
                </c:pt>
                <c:pt idx="10">
                  <c:v>10</c:v>
                </c:pt>
                <c:pt idx="11">
                  <c:v>20</c:v>
                </c:pt>
                <c:pt idx="12">
                  <c:v>26</c:v>
                </c:pt>
                <c:pt idx="13">
                  <c:v>9</c:v>
                </c:pt>
                <c:pt idx="14">
                  <c:v>4</c:v>
                </c:pt>
                <c:pt idx="15">
                  <c:v>2</c:v>
                </c:pt>
                <c:pt idx="16">
                  <c:v>8</c:v>
                </c:pt>
                <c:pt idx="17">
                  <c:v>7</c:v>
                </c:pt>
                <c:pt idx="18">
                  <c:v>18</c:v>
                </c:pt>
                <c:pt idx="19">
                  <c:v>9</c:v>
                </c:pt>
                <c:pt idx="20">
                  <c:v>21</c:v>
                </c:pt>
                <c:pt idx="21">
                  <c:v>10</c:v>
                </c:pt>
                <c:pt idx="22">
                  <c:v>9</c:v>
                </c:pt>
                <c:pt idx="23">
                  <c:v>6</c:v>
                </c:pt>
                <c:pt idx="26">
                  <c:v>1</c:v>
                </c:pt>
              </c:numCache>
            </c:numRef>
          </c:val>
        </c:ser>
        <c:dLbls>
          <c:showLegendKey val="0"/>
          <c:showVal val="0"/>
          <c:showCatName val="0"/>
          <c:showSerName val="0"/>
          <c:showPercent val="0"/>
          <c:showBubbleSize val="0"/>
        </c:dLbls>
        <c:gapWidth val="150"/>
        <c:overlap val="100"/>
        <c:axId val="192880000"/>
        <c:axId val="192885888"/>
      </c:barChart>
      <c:catAx>
        <c:axId val="192880000"/>
        <c:scaling>
          <c:orientation val="minMax"/>
        </c:scaling>
        <c:delete val="0"/>
        <c:axPos val="b"/>
        <c:majorTickMark val="out"/>
        <c:minorTickMark val="none"/>
        <c:tickLblPos val="nextTo"/>
        <c:crossAx val="192885888"/>
        <c:crosses val="autoZero"/>
        <c:auto val="1"/>
        <c:lblAlgn val="ctr"/>
        <c:lblOffset val="100"/>
        <c:noMultiLvlLbl val="0"/>
      </c:catAx>
      <c:valAx>
        <c:axId val="192885888"/>
        <c:scaling>
          <c:orientation val="minMax"/>
        </c:scaling>
        <c:delete val="0"/>
        <c:axPos val="l"/>
        <c:majorGridlines/>
        <c:numFmt formatCode="General" sourceLinked="1"/>
        <c:majorTickMark val="out"/>
        <c:minorTickMark val="none"/>
        <c:tickLblPos val="nextTo"/>
        <c:crossAx val="1928800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roundedCorners val="0"/>
  <c:style val="2"/>
  <c:chart>
    <c:title>
      <c:tx>
        <c:rich>
          <a:bodyPr rot="0"/>
          <a:lstStyle/>
          <a:p>
            <a:pPr>
              <a:defRPr sz="1300" b="0" strike="noStrike" spc="-1">
                <a:solidFill>
                  <a:srgbClr val="000000"/>
                </a:solidFill>
                <a:latin typeface="Arial"/>
                <a:ea typeface="DejaVu Sans"/>
              </a:defRPr>
            </a:pPr>
            <a:r>
              <a:rPr lang="fr-FR" sz="1300" b="0" strike="noStrike" spc="-1">
                <a:solidFill>
                  <a:srgbClr val="000000"/>
                </a:solidFill>
                <a:latin typeface="Arial"/>
                <a:ea typeface="DejaVu Sans"/>
              </a:rPr>
              <a:t>Nombre de décès journalier 1 jan. au 9 fev.</a:t>
            </a:r>
          </a:p>
        </c:rich>
      </c:tx>
      <c:layout>
        <c:manualLayout>
          <c:xMode val="edge"/>
          <c:yMode val="edge"/>
          <c:x val="0.11559298660362501"/>
          <c:y val="2.4307757345170201E-2"/>
        </c:manualLayout>
      </c:layout>
      <c:overlay val="0"/>
    </c:title>
    <c:autoTitleDeleted val="0"/>
    <c:plotArea>
      <c:layout>
        <c:manualLayout>
          <c:layoutTarget val="inner"/>
          <c:xMode val="edge"/>
          <c:yMode val="edge"/>
          <c:x val="4.6788810086682397E-2"/>
          <c:y val="1.98689494821391E-2"/>
          <c:w val="0.93828802206461803"/>
          <c:h val="0.81413372789403204"/>
        </c:manualLayout>
      </c:layout>
      <c:barChart>
        <c:barDir val="col"/>
        <c:grouping val="clustered"/>
        <c:varyColors val="0"/>
        <c:ser>
          <c:idx val="0"/>
          <c:order val="0"/>
          <c:tx>
            <c:strRef>
              <c:f>label 0</c:f>
              <c:strCache>
                <c:ptCount val="1"/>
                <c:pt idx="0">
                  <c:v>2021</c:v>
                </c:pt>
              </c:strCache>
            </c:strRef>
          </c:tx>
          <c:spPr>
            <a:solidFill>
              <a:srgbClr val="F10D0C"/>
            </a:solidFill>
            <a:ln>
              <a:noFill/>
            </a:ln>
          </c:spPr>
          <c:invertIfNegative val="0"/>
          <c:dLbls>
            <c:dLblPos val="outEnd"/>
            <c:showLegendKey val="0"/>
            <c:showVal val="0"/>
            <c:showCatName val="0"/>
            <c:showSerName val="0"/>
            <c:showPercent val="0"/>
            <c:showBubbleSize val="1"/>
            <c:showLeaderLines val="0"/>
          </c:dLbls>
          <c:trendline>
            <c:spPr>
              <a:ln w="36000">
                <a:solidFill>
                  <a:srgbClr val="F10D0C"/>
                </a:solidFill>
                <a:round/>
              </a:ln>
            </c:spPr>
            <c:trendlineType val="poly"/>
            <c:order val="2"/>
            <c:dispRSqr val="0"/>
            <c:dispEq val="0"/>
          </c:trendline>
          <c:cat>
            <c:strRef>
              <c:f>categories</c:f>
              <c:strCache>
                <c:ptCount val="40"/>
                <c:pt idx="0">
                  <c:v>01-janv.</c:v>
                </c:pt>
                <c:pt idx="1">
                  <c:v>02-janv.</c:v>
                </c:pt>
                <c:pt idx="2">
                  <c:v>03-janv.</c:v>
                </c:pt>
                <c:pt idx="3">
                  <c:v>04-janv.</c:v>
                </c:pt>
                <c:pt idx="4">
                  <c:v>05-janv.</c:v>
                </c:pt>
                <c:pt idx="5">
                  <c:v>06-janv.</c:v>
                </c:pt>
                <c:pt idx="6">
                  <c:v>07-janv.</c:v>
                </c:pt>
                <c:pt idx="7">
                  <c:v>08-janv.</c:v>
                </c:pt>
                <c:pt idx="8">
                  <c:v>09-janv.</c:v>
                </c:pt>
                <c:pt idx="9">
                  <c:v>10-janv.</c:v>
                </c:pt>
                <c:pt idx="10">
                  <c:v>11-janv.</c:v>
                </c:pt>
                <c:pt idx="11">
                  <c:v>12-janv.</c:v>
                </c:pt>
                <c:pt idx="12">
                  <c:v>13-janv.</c:v>
                </c:pt>
                <c:pt idx="13">
                  <c:v>14-janv.</c:v>
                </c:pt>
                <c:pt idx="14">
                  <c:v>15-janv.</c:v>
                </c:pt>
                <c:pt idx="15">
                  <c:v>16-janv.</c:v>
                </c:pt>
                <c:pt idx="16">
                  <c:v>17-janv.</c:v>
                </c:pt>
                <c:pt idx="17">
                  <c:v>18-janv.</c:v>
                </c:pt>
                <c:pt idx="18">
                  <c:v>19-janv.</c:v>
                </c:pt>
                <c:pt idx="19">
                  <c:v>20-janv.</c:v>
                </c:pt>
                <c:pt idx="20">
                  <c:v>21-janv.</c:v>
                </c:pt>
                <c:pt idx="21">
                  <c:v>22-janv.</c:v>
                </c:pt>
                <c:pt idx="22">
                  <c:v>23-janv.</c:v>
                </c:pt>
                <c:pt idx="23">
                  <c:v>24-janv.</c:v>
                </c:pt>
                <c:pt idx="24">
                  <c:v>25-janv.</c:v>
                </c:pt>
                <c:pt idx="25">
                  <c:v>26-janv.</c:v>
                </c:pt>
                <c:pt idx="26">
                  <c:v>27-janv.</c:v>
                </c:pt>
                <c:pt idx="27">
                  <c:v>28-janv.</c:v>
                </c:pt>
                <c:pt idx="28">
                  <c:v>29-janv.</c:v>
                </c:pt>
                <c:pt idx="29">
                  <c:v>30-janv.</c:v>
                </c:pt>
                <c:pt idx="30">
                  <c:v>31-janv.</c:v>
                </c:pt>
                <c:pt idx="31">
                  <c:v>01-févr.</c:v>
                </c:pt>
                <c:pt idx="32">
                  <c:v>02-févr.</c:v>
                </c:pt>
                <c:pt idx="33">
                  <c:v>03-févr.</c:v>
                </c:pt>
                <c:pt idx="34">
                  <c:v>04-févr.</c:v>
                </c:pt>
                <c:pt idx="35">
                  <c:v>05-févr.</c:v>
                </c:pt>
                <c:pt idx="36">
                  <c:v>06-févr.</c:v>
                </c:pt>
                <c:pt idx="37">
                  <c:v>07-févr.</c:v>
                </c:pt>
                <c:pt idx="38">
                  <c:v>08-févr.</c:v>
                </c:pt>
                <c:pt idx="39">
                  <c:v>09-févr.</c:v>
                </c:pt>
              </c:strCache>
            </c:strRef>
          </c:cat>
          <c:val>
            <c:numRef>
              <c:f>0</c:f>
              <c:numCache>
                <c:formatCode>General</c:formatCode>
                <c:ptCount val="40"/>
                <c:pt idx="0">
                  <c:v>16</c:v>
                </c:pt>
                <c:pt idx="1">
                  <c:v>22</c:v>
                </c:pt>
                <c:pt idx="2">
                  <c:v>20</c:v>
                </c:pt>
                <c:pt idx="3">
                  <c:v>20</c:v>
                </c:pt>
                <c:pt idx="4">
                  <c:v>27</c:v>
                </c:pt>
                <c:pt idx="5">
                  <c:v>24</c:v>
                </c:pt>
                <c:pt idx="6">
                  <c:v>17</c:v>
                </c:pt>
                <c:pt idx="7">
                  <c:v>16</c:v>
                </c:pt>
                <c:pt idx="8">
                  <c:v>31</c:v>
                </c:pt>
                <c:pt idx="9">
                  <c:v>22</c:v>
                </c:pt>
                <c:pt idx="10">
                  <c:v>16</c:v>
                </c:pt>
                <c:pt idx="11">
                  <c:v>21</c:v>
                </c:pt>
                <c:pt idx="12">
                  <c:v>12</c:v>
                </c:pt>
                <c:pt idx="13">
                  <c:v>23</c:v>
                </c:pt>
                <c:pt idx="14">
                  <c:v>20</c:v>
                </c:pt>
                <c:pt idx="15">
                  <c:v>22</c:v>
                </c:pt>
                <c:pt idx="16">
                  <c:v>23</c:v>
                </c:pt>
                <c:pt idx="17">
                  <c:v>24</c:v>
                </c:pt>
                <c:pt idx="18">
                  <c:v>29</c:v>
                </c:pt>
                <c:pt idx="19">
                  <c:v>22</c:v>
                </c:pt>
                <c:pt idx="20">
                  <c:v>33</c:v>
                </c:pt>
                <c:pt idx="21">
                  <c:v>23</c:v>
                </c:pt>
                <c:pt idx="22">
                  <c:v>22</c:v>
                </c:pt>
                <c:pt idx="23">
                  <c:v>29</c:v>
                </c:pt>
                <c:pt idx="24">
                  <c:v>22</c:v>
                </c:pt>
                <c:pt idx="25">
                  <c:v>17</c:v>
                </c:pt>
                <c:pt idx="26">
                  <c:v>17</c:v>
                </c:pt>
                <c:pt idx="27">
                  <c:v>17</c:v>
                </c:pt>
                <c:pt idx="28">
                  <c:v>21</c:v>
                </c:pt>
                <c:pt idx="29">
                  <c:v>16</c:v>
                </c:pt>
                <c:pt idx="30">
                  <c:v>23</c:v>
                </c:pt>
                <c:pt idx="31">
                  <c:v>22</c:v>
                </c:pt>
                <c:pt idx="32">
                  <c:v>14</c:v>
                </c:pt>
                <c:pt idx="33">
                  <c:v>26</c:v>
                </c:pt>
                <c:pt idx="34">
                  <c:v>21</c:v>
                </c:pt>
                <c:pt idx="35">
                  <c:v>22</c:v>
                </c:pt>
                <c:pt idx="36">
                  <c:v>17</c:v>
                </c:pt>
                <c:pt idx="37">
                  <c:v>10</c:v>
                </c:pt>
                <c:pt idx="38">
                  <c:v>15</c:v>
                </c:pt>
                <c:pt idx="39">
                  <c:v>11</c:v>
                </c:pt>
              </c:numCache>
            </c:numRef>
          </c:val>
        </c:ser>
        <c:ser>
          <c:idx val="1"/>
          <c:order val="1"/>
          <c:tx>
            <c:strRef>
              <c:f>label 1</c:f>
              <c:strCache>
                <c:ptCount val="1"/>
                <c:pt idx="0">
                  <c:v>2020</c:v>
                </c:pt>
              </c:strCache>
            </c:strRef>
          </c:tx>
          <c:spPr>
            <a:solidFill>
              <a:srgbClr val="3465A4"/>
            </a:solidFill>
            <a:ln>
              <a:noFill/>
            </a:ln>
          </c:spPr>
          <c:invertIfNegative val="0"/>
          <c:dLbls>
            <c:dLblPos val="outEnd"/>
            <c:showLegendKey val="0"/>
            <c:showVal val="0"/>
            <c:showCatName val="0"/>
            <c:showSerName val="0"/>
            <c:showPercent val="0"/>
            <c:showBubbleSize val="1"/>
            <c:showLeaderLines val="0"/>
          </c:dLbls>
          <c:trendline>
            <c:spPr>
              <a:ln w="36000">
                <a:solidFill>
                  <a:srgbClr val="3465A4"/>
                </a:solidFill>
                <a:round/>
              </a:ln>
            </c:spPr>
            <c:trendlineType val="poly"/>
            <c:order val="2"/>
            <c:dispRSqr val="0"/>
            <c:dispEq val="0"/>
          </c:trendline>
          <c:cat>
            <c:strRef>
              <c:f>categories</c:f>
              <c:strCache>
                <c:ptCount val="40"/>
                <c:pt idx="0">
                  <c:v>01-janv.</c:v>
                </c:pt>
                <c:pt idx="1">
                  <c:v>02-janv.</c:v>
                </c:pt>
                <c:pt idx="2">
                  <c:v>03-janv.</c:v>
                </c:pt>
                <c:pt idx="3">
                  <c:v>04-janv.</c:v>
                </c:pt>
                <c:pt idx="4">
                  <c:v>05-janv.</c:v>
                </c:pt>
                <c:pt idx="5">
                  <c:v>06-janv.</c:v>
                </c:pt>
                <c:pt idx="6">
                  <c:v>07-janv.</c:v>
                </c:pt>
                <c:pt idx="7">
                  <c:v>08-janv.</c:v>
                </c:pt>
                <c:pt idx="8">
                  <c:v>09-janv.</c:v>
                </c:pt>
                <c:pt idx="9">
                  <c:v>10-janv.</c:v>
                </c:pt>
                <c:pt idx="10">
                  <c:v>11-janv.</c:v>
                </c:pt>
                <c:pt idx="11">
                  <c:v>12-janv.</c:v>
                </c:pt>
                <c:pt idx="12">
                  <c:v>13-janv.</c:v>
                </c:pt>
                <c:pt idx="13">
                  <c:v>14-janv.</c:v>
                </c:pt>
                <c:pt idx="14">
                  <c:v>15-janv.</c:v>
                </c:pt>
                <c:pt idx="15">
                  <c:v>16-janv.</c:v>
                </c:pt>
                <c:pt idx="16">
                  <c:v>17-janv.</c:v>
                </c:pt>
                <c:pt idx="17">
                  <c:v>18-janv.</c:v>
                </c:pt>
                <c:pt idx="18">
                  <c:v>19-janv.</c:v>
                </c:pt>
                <c:pt idx="19">
                  <c:v>20-janv.</c:v>
                </c:pt>
                <c:pt idx="20">
                  <c:v>21-janv.</c:v>
                </c:pt>
                <c:pt idx="21">
                  <c:v>22-janv.</c:v>
                </c:pt>
                <c:pt idx="22">
                  <c:v>23-janv.</c:v>
                </c:pt>
                <c:pt idx="23">
                  <c:v>24-janv.</c:v>
                </c:pt>
                <c:pt idx="24">
                  <c:v>25-janv.</c:v>
                </c:pt>
                <c:pt idx="25">
                  <c:v>26-janv.</c:v>
                </c:pt>
                <c:pt idx="26">
                  <c:v>27-janv.</c:v>
                </c:pt>
                <c:pt idx="27">
                  <c:v>28-janv.</c:v>
                </c:pt>
                <c:pt idx="28">
                  <c:v>29-janv.</c:v>
                </c:pt>
                <c:pt idx="29">
                  <c:v>30-janv.</c:v>
                </c:pt>
                <c:pt idx="30">
                  <c:v>31-janv.</c:v>
                </c:pt>
                <c:pt idx="31">
                  <c:v>01-févr.</c:v>
                </c:pt>
                <c:pt idx="32">
                  <c:v>02-févr.</c:v>
                </c:pt>
                <c:pt idx="33">
                  <c:v>03-févr.</c:v>
                </c:pt>
                <c:pt idx="34">
                  <c:v>04-févr.</c:v>
                </c:pt>
                <c:pt idx="35">
                  <c:v>05-févr.</c:v>
                </c:pt>
                <c:pt idx="36">
                  <c:v>06-févr.</c:v>
                </c:pt>
                <c:pt idx="37">
                  <c:v>07-févr.</c:v>
                </c:pt>
                <c:pt idx="38">
                  <c:v>08-févr.</c:v>
                </c:pt>
                <c:pt idx="39">
                  <c:v>09-févr.</c:v>
                </c:pt>
              </c:strCache>
            </c:strRef>
          </c:cat>
          <c:val>
            <c:numRef>
              <c:f>1</c:f>
              <c:numCache>
                <c:formatCode>General</c:formatCode>
                <c:ptCount val="40"/>
                <c:pt idx="0">
                  <c:v>29</c:v>
                </c:pt>
                <c:pt idx="1">
                  <c:v>22</c:v>
                </c:pt>
                <c:pt idx="2">
                  <c:v>22</c:v>
                </c:pt>
                <c:pt idx="3">
                  <c:v>12</c:v>
                </c:pt>
                <c:pt idx="4">
                  <c:v>11</c:v>
                </c:pt>
                <c:pt idx="5">
                  <c:v>20</c:v>
                </c:pt>
                <c:pt idx="6">
                  <c:v>27</c:v>
                </c:pt>
                <c:pt idx="7">
                  <c:v>17</c:v>
                </c:pt>
                <c:pt idx="8">
                  <c:v>12</c:v>
                </c:pt>
                <c:pt idx="9">
                  <c:v>19</c:v>
                </c:pt>
                <c:pt idx="10">
                  <c:v>12</c:v>
                </c:pt>
                <c:pt idx="11">
                  <c:v>16</c:v>
                </c:pt>
                <c:pt idx="12">
                  <c:v>17</c:v>
                </c:pt>
                <c:pt idx="13">
                  <c:v>16</c:v>
                </c:pt>
                <c:pt idx="14">
                  <c:v>21</c:v>
                </c:pt>
                <c:pt idx="15">
                  <c:v>25</c:v>
                </c:pt>
                <c:pt idx="16">
                  <c:v>14</c:v>
                </c:pt>
                <c:pt idx="17">
                  <c:v>22</c:v>
                </c:pt>
                <c:pt idx="18">
                  <c:v>17</c:v>
                </c:pt>
                <c:pt idx="19">
                  <c:v>24</c:v>
                </c:pt>
                <c:pt idx="20">
                  <c:v>18</c:v>
                </c:pt>
                <c:pt idx="21">
                  <c:v>21</c:v>
                </c:pt>
                <c:pt idx="22">
                  <c:v>13</c:v>
                </c:pt>
                <c:pt idx="23">
                  <c:v>15</c:v>
                </c:pt>
                <c:pt idx="24">
                  <c:v>17</c:v>
                </c:pt>
                <c:pt idx="25">
                  <c:v>17</c:v>
                </c:pt>
                <c:pt idx="26">
                  <c:v>20</c:v>
                </c:pt>
                <c:pt idx="27">
                  <c:v>16</c:v>
                </c:pt>
                <c:pt idx="28">
                  <c:v>11</c:v>
                </c:pt>
                <c:pt idx="29">
                  <c:v>12</c:v>
                </c:pt>
                <c:pt idx="30">
                  <c:v>15</c:v>
                </c:pt>
                <c:pt idx="31">
                  <c:v>15</c:v>
                </c:pt>
                <c:pt idx="32">
                  <c:v>17</c:v>
                </c:pt>
                <c:pt idx="33">
                  <c:v>19</c:v>
                </c:pt>
                <c:pt idx="34">
                  <c:v>11</c:v>
                </c:pt>
                <c:pt idx="35">
                  <c:v>12</c:v>
                </c:pt>
                <c:pt idx="36">
                  <c:v>16</c:v>
                </c:pt>
                <c:pt idx="37">
                  <c:v>17</c:v>
                </c:pt>
                <c:pt idx="38">
                  <c:v>20</c:v>
                </c:pt>
                <c:pt idx="39">
                  <c:v>9</c:v>
                </c:pt>
              </c:numCache>
            </c:numRef>
          </c:val>
        </c:ser>
        <c:dLbls>
          <c:showLegendKey val="0"/>
          <c:showVal val="0"/>
          <c:showCatName val="0"/>
          <c:showSerName val="0"/>
          <c:showPercent val="0"/>
          <c:showBubbleSize val="0"/>
        </c:dLbls>
        <c:gapWidth val="100"/>
        <c:axId val="192936192"/>
        <c:axId val="193212416"/>
      </c:barChart>
      <c:catAx>
        <c:axId val="192936192"/>
        <c:scaling>
          <c:orientation val="minMax"/>
        </c:scaling>
        <c:delete val="0"/>
        <c:axPos val="b"/>
        <c:numFmt formatCode="dd/mm/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fr-FR"/>
          </a:p>
        </c:txPr>
        <c:crossAx val="193212416"/>
        <c:crosses val="autoZero"/>
        <c:auto val="1"/>
        <c:lblAlgn val="ctr"/>
        <c:lblOffset val="100"/>
        <c:noMultiLvlLbl val="1"/>
      </c:catAx>
      <c:valAx>
        <c:axId val="193212416"/>
        <c:scaling>
          <c:orientation val="minMax"/>
        </c:scaling>
        <c:delete val="0"/>
        <c:axPos val="l"/>
        <c:majorGridlines>
          <c:spPr>
            <a:ln w="9360">
              <a:solidFill>
                <a:srgbClr val="B3B3B3"/>
              </a:solidFill>
              <a:round/>
            </a:ln>
          </c:spPr>
        </c:majorGridlines>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fr-FR"/>
          </a:p>
        </c:txPr>
        <c:crossAx val="192936192"/>
        <c:crosses val="autoZero"/>
        <c:crossBetween val="between"/>
      </c:valAx>
      <c:spPr>
        <a:noFill/>
        <a:ln>
          <a:solidFill>
            <a:srgbClr val="B3B3B3"/>
          </a:solidFill>
        </a:ln>
      </c:spPr>
    </c:plotArea>
    <c:legend>
      <c:legendPos val="r"/>
      <c:layout>
        <c:manualLayout>
          <c:xMode val="edge"/>
          <c:yMode val="edge"/>
          <c:x val="0.65301299724300899"/>
          <c:y val="1.9857756496021398E-2"/>
          <c:w val="0.30756732804884002"/>
          <c:h val="0.17422535211267601"/>
        </c:manualLayout>
      </c:layout>
      <c:overlay val="0"/>
      <c:spPr>
        <a:noFill/>
        <a:ln>
          <a:solidFill>
            <a:srgbClr val="B3B3B3"/>
          </a:solidFill>
        </a:ln>
      </c:spPr>
      <c:txPr>
        <a:bodyPr/>
        <a:lstStyle/>
        <a:p>
          <a:pPr>
            <a:defRPr sz="1000" b="0" strike="noStrike" spc="-1">
              <a:solidFill>
                <a:srgbClr val="000000"/>
              </a:solidFill>
              <a:latin typeface="Arial"/>
              <a:ea typeface="DejaVu Sans"/>
            </a:defRPr>
          </a:pPr>
          <a:endParaRPr lang="fr-FR"/>
        </a:p>
      </c:txPr>
    </c:legend>
    <c:plotVisOnly val="1"/>
    <c:dispBlanksAs val="gap"/>
    <c:showDLblsOverMax val="1"/>
  </c:chart>
  <c:spPr>
    <a:solidFill>
      <a:srgbClr val="FFFFFF"/>
    </a:solidFill>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153"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154"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155"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156" name="PlaceHolder 5"/>
          <p:cNvSpPr>
            <a:spLocks noGrp="1"/>
          </p:cNvSpPr>
          <p:nvPr>
            <p:ph type="sldNum"/>
          </p:nvPr>
        </p:nvSpPr>
        <p:spPr>
          <a:xfrm>
            <a:off x="4278960" y="10157400"/>
            <a:ext cx="3280680" cy="534240"/>
          </a:xfrm>
          <a:prstGeom prst="rect">
            <a:avLst/>
          </a:prstGeom>
        </p:spPr>
        <p:txBody>
          <a:bodyPr lIns="0" tIns="0" rIns="0" bIns="0" anchor="b"/>
          <a:lstStyle/>
          <a:p>
            <a:pPr algn="r"/>
            <a:fld id="{D9D0DFB4-36B6-4B12-AEA2-A3539109845D}"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425176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755640" y="5078520"/>
            <a:ext cx="6032520" cy="4795920"/>
          </a:xfrm>
          <a:prstGeom prst="rect">
            <a:avLst/>
          </a:prstGeom>
        </p:spPr>
        <p:txBody>
          <a:bodyPr lIns="0" tIns="0" rIns="0" bIns="0"/>
          <a:lstStyle/>
          <a:p>
            <a:endParaRPr lang="fr-FR" sz="2000" b="0" strike="noStrike" spc="-1">
              <a:latin typeface="Arial"/>
            </a:endParaRPr>
          </a:p>
        </p:txBody>
      </p:sp>
      <p:sp>
        <p:nvSpPr>
          <p:cNvPr id="405" name="CustomShape 2"/>
          <p:cNvSpPr/>
          <p:nvPr/>
        </p:nvSpPr>
        <p:spPr>
          <a:xfrm>
            <a:off x="4281480" y="10155240"/>
            <a:ext cx="3260880" cy="51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9059FF4-361C-435B-BDA9-1D03F23DD406}" type="slidenum">
              <a:rPr lang="fr-FR" sz="1200" b="0" strike="noStrike" spc="-1">
                <a:solidFill>
                  <a:srgbClr val="000000"/>
                </a:solidFill>
                <a:latin typeface="+mn-lt"/>
                <a:ea typeface="+mn-ea"/>
              </a:rPr>
              <a:t>6</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type="body"/>
          </p:nvPr>
        </p:nvSpPr>
        <p:spPr>
          <a:xfrm>
            <a:off x="756000" y="5078520"/>
            <a:ext cx="6033600" cy="4797000"/>
          </a:xfrm>
          <a:prstGeom prst="rect">
            <a:avLst/>
          </a:prstGeom>
        </p:spPr>
        <p:txBody>
          <a:bodyPr lIns="0" tIns="0" rIns="0" bIns="0"/>
          <a:lstStyle/>
          <a:p>
            <a:endParaRPr lang="fr-FR" sz="2000" b="0" strike="noStrike" spc="-1">
              <a:latin typeface="Arial"/>
            </a:endParaRPr>
          </a:p>
        </p:txBody>
      </p:sp>
      <p:sp>
        <p:nvSpPr>
          <p:cNvPr id="407" name="CustomShape 2"/>
          <p:cNvSpPr/>
          <p:nvPr/>
        </p:nvSpPr>
        <p:spPr>
          <a:xfrm>
            <a:off x="4278960" y="10157400"/>
            <a:ext cx="3266640" cy="520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fld id="{E77E3E95-B73D-4AB9-AC69-5A5E4974C8CE}" type="slidenum">
              <a:rPr lang="fr-FR" sz="1800" b="0" strike="noStrike" spc="-1">
                <a:solidFill>
                  <a:srgbClr val="000000"/>
                </a:solidFill>
                <a:latin typeface="+mn-lt"/>
                <a:ea typeface="+mn-ea"/>
              </a:rPr>
              <a:t>9</a:t>
            </a:fld>
            <a:endParaRPr lang="fr-FR" sz="18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756000" y="5078520"/>
            <a:ext cx="6033600" cy="4797000"/>
          </a:xfrm>
          <a:prstGeom prst="rect">
            <a:avLst/>
          </a:prstGeom>
        </p:spPr>
        <p:txBody>
          <a:bodyPr lIns="0" tIns="0" rIns="0" bIns="0"/>
          <a:lstStyle/>
          <a:p>
            <a:endParaRPr lang="fr-FR" sz="2000" b="0" strike="noStrike" spc="-1">
              <a:latin typeface="Arial"/>
            </a:endParaRPr>
          </a:p>
        </p:txBody>
      </p:sp>
      <p:sp>
        <p:nvSpPr>
          <p:cNvPr id="409" name="CustomShape 2"/>
          <p:cNvSpPr/>
          <p:nvPr/>
        </p:nvSpPr>
        <p:spPr>
          <a:xfrm>
            <a:off x="4278960" y="10157400"/>
            <a:ext cx="3266640" cy="520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fld id="{A81E8636-2881-48F8-B050-47CE05A03B36}" type="slidenum">
              <a:rPr lang="fr-FR" sz="1800" b="0" strike="noStrike" spc="-1">
                <a:solidFill>
                  <a:srgbClr val="000000"/>
                </a:solidFill>
                <a:latin typeface="+mn-lt"/>
                <a:ea typeface="+mn-ea"/>
              </a:rPr>
              <a:t>10</a:t>
            </a:fld>
            <a:endParaRPr lang="fr-FR" sz="18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89"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90"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
        <p:nvSpPr>
          <p:cNvPr id="106"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11"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13"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28"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
        <p:nvSpPr>
          <p:cNvPr id="144"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51"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sante.fr/"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157" name="CustomShape 1"/>
          <p:cNvSpPr/>
          <p:nvPr/>
        </p:nvSpPr>
        <p:spPr>
          <a:xfrm>
            <a:off x="4413960" y="476280"/>
            <a:ext cx="7729560" cy="5857200"/>
          </a:xfrm>
          <a:custGeom>
            <a:avLst/>
            <a:gdLst/>
            <a:ahLst/>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p:style>
      </p:sp>
      <p:sp>
        <p:nvSpPr>
          <p:cNvPr id="158" name="CustomShape 2"/>
          <p:cNvSpPr/>
          <p:nvPr/>
        </p:nvSpPr>
        <p:spPr>
          <a:xfrm>
            <a:off x="0" y="476280"/>
            <a:ext cx="6721200" cy="5857200"/>
          </a:xfrm>
          <a:custGeom>
            <a:avLst/>
            <a:gdLst/>
            <a:ahLst/>
            <a:cxnLst/>
            <a:rect l="l" t="t" r="r" b="b"/>
            <a:pathLst>
              <a:path w="6769978" h="5905761">
                <a:moveTo>
                  <a:pt x="0" y="0"/>
                </a:moveTo>
                <a:lnTo>
                  <a:pt x="6769978" y="0"/>
                </a:lnTo>
                <a:lnTo>
                  <a:pt x="3973138" y="5905761"/>
                </a:lnTo>
                <a:lnTo>
                  <a:pt x="0" y="590576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159" name="CustomShape 3"/>
          <p:cNvSpPr/>
          <p:nvPr/>
        </p:nvSpPr>
        <p:spPr>
          <a:xfrm>
            <a:off x="841320" y="1655280"/>
            <a:ext cx="4175280" cy="1899360"/>
          </a:xfrm>
          <a:prstGeom prst="rect">
            <a:avLst/>
          </a:prstGeom>
          <a:noFill/>
          <a:ln>
            <a:noFill/>
          </a:ln>
        </p:spPr>
        <p:style>
          <a:lnRef idx="0">
            <a:scrgbClr r="0" g="0" b="0"/>
          </a:lnRef>
          <a:fillRef idx="0">
            <a:scrgbClr r="0" g="0" b="0"/>
          </a:fillRef>
          <a:effectRef idx="0">
            <a:scrgbClr r="0" g="0" b="0"/>
          </a:effectRef>
          <a:fontRef idx="minor"/>
        </p:style>
      </p:sp>
      <p:sp>
        <p:nvSpPr>
          <p:cNvPr id="160" name="CustomShape 4"/>
          <p:cNvSpPr/>
          <p:nvPr/>
        </p:nvSpPr>
        <p:spPr>
          <a:xfrm>
            <a:off x="841320" y="4373280"/>
            <a:ext cx="3357360" cy="78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a:lnSpc>
                <a:spcPct val="100000"/>
              </a:lnSpc>
              <a:spcBef>
                <a:spcPts val="1001"/>
              </a:spcBef>
            </a:pPr>
            <a:r>
              <a:rPr lang="fr-FR" sz="2400" b="1" strike="noStrike" spc="-1">
                <a:solidFill>
                  <a:srgbClr val="FFFFFF"/>
                </a:solidFill>
                <a:latin typeface="Arial"/>
                <a:ea typeface="DejaVu Sans"/>
              </a:rPr>
              <a:t>22 février 2021</a:t>
            </a:r>
            <a:endParaRPr lang="fr-FR" sz="2400" b="0" strike="noStrike" spc="-1">
              <a:latin typeface="Arial"/>
            </a:endParaRPr>
          </a:p>
          <a:p>
            <a:pPr>
              <a:lnSpc>
                <a:spcPct val="100000"/>
              </a:lnSpc>
              <a:spcBef>
                <a:spcPts val="1001"/>
              </a:spcBef>
            </a:pPr>
            <a:r>
              <a:rPr lang="fr-FR" sz="2400" b="1" strike="noStrike" spc="-1">
                <a:solidFill>
                  <a:srgbClr val="FFFFFF"/>
                </a:solidFill>
                <a:latin typeface="Arial"/>
                <a:ea typeface="DejaVu Sans"/>
              </a:rPr>
              <a:t>23 février 2021 </a:t>
            </a:r>
            <a:endParaRPr lang="fr-FR" sz="2400" b="0" strike="noStrike" spc="-1">
              <a:latin typeface="Arial"/>
            </a:endParaRPr>
          </a:p>
        </p:txBody>
      </p:sp>
      <p:pic>
        <p:nvPicPr>
          <p:cNvPr id="161" name="Picture 3"/>
          <p:cNvPicPr/>
          <p:nvPr/>
        </p:nvPicPr>
        <p:blipFill>
          <a:blip r:embed="rId2"/>
          <a:stretch/>
        </p:blipFill>
        <p:spPr>
          <a:xfrm>
            <a:off x="6224040" y="3744000"/>
            <a:ext cx="2757600" cy="2045160"/>
          </a:xfrm>
          <a:prstGeom prst="rect">
            <a:avLst/>
          </a:prstGeom>
          <a:ln>
            <a:noFill/>
          </a:ln>
        </p:spPr>
      </p:pic>
      <p:pic>
        <p:nvPicPr>
          <p:cNvPr id="162" name="Image 80"/>
          <p:cNvPicPr/>
          <p:nvPr/>
        </p:nvPicPr>
        <p:blipFill>
          <a:blip r:embed="rId3"/>
          <a:stretch/>
        </p:blipFill>
        <p:spPr>
          <a:xfrm>
            <a:off x="7920000" y="665280"/>
            <a:ext cx="2891880" cy="2404080"/>
          </a:xfrm>
          <a:prstGeom prst="rect">
            <a:avLst/>
          </a:prstGeom>
          <a:ln>
            <a:noFill/>
          </a:ln>
        </p:spPr>
      </p:pic>
      <p:sp>
        <p:nvSpPr>
          <p:cNvPr id="163" name="CustomShape 5"/>
          <p:cNvSpPr/>
          <p:nvPr/>
        </p:nvSpPr>
        <p:spPr>
          <a:xfrm>
            <a:off x="420120" y="864000"/>
            <a:ext cx="4718160" cy="21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200" b="1" strike="noStrike" spc="-1">
                <a:solidFill>
                  <a:srgbClr val="FFFFFF"/>
                </a:solidFill>
                <a:latin typeface="Arial"/>
                <a:ea typeface="DejaVu Sans"/>
              </a:rPr>
              <a:t> </a:t>
            </a:r>
            <a:endParaRPr lang="fr-FR" sz="3200" b="0" strike="noStrike" spc="-1">
              <a:latin typeface="Arial"/>
            </a:endParaRPr>
          </a:p>
          <a:p>
            <a:pPr algn="ctr">
              <a:lnSpc>
                <a:spcPct val="100000"/>
              </a:lnSpc>
            </a:pPr>
            <a:endParaRPr lang="fr-FR" sz="3200" b="0" strike="noStrike" spc="-1">
              <a:latin typeface="Arial"/>
            </a:endParaRPr>
          </a:p>
          <a:p>
            <a:pPr algn="ctr">
              <a:lnSpc>
                <a:spcPct val="100000"/>
              </a:lnSpc>
            </a:pPr>
            <a:r>
              <a:rPr lang="fr-FR" sz="3200" b="1" strike="noStrike" spc="-1">
                <a:solidFill>
                  <a:srgbClr val="FFFFFF"/>
                </a:solidFill>
                <a:latin typeface="Arial"/>
                <a:ea typeface="DejaVu Sans"/>
              </a:rPr>
              <a:t>Comité départemental de suivi de la situation sanitaire</a:t>
            </a:r>
            <a:endParaRPr lang="fr-FR" sz="3200" b="0" strike="noStrike" spc="-1">
              <a:latin typeface="Arial"/>
            </a:endParaRPr>
          </a:p>
        </p:txBody>
      </p:sp>
      <p:pic>
        <p:nvPicPr>
          <p:cNvPr id="164" name="Image 87"/>
          <p:cNvPicPr/>
          <p:nvPr/>
        </p:nvPicPr>
        <p:blipFill>
          <a:blip r:embed="rId4"/>
          <a:stretch/>
        </p:blipFill>
        <p:spPr>
          <a:xfrm>
            <a:off x="9513000" y="3557160"/>
            <a:ext cx="2057760" cy="2325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66200" y="448200"/>
            <a:ext cx="3378240" cy="37652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08" name="CustomShape 2"/>
          <p:cNvSpPr/>
          <p:nvPr/>
        </p:nvSpPr>
        <p:spPr>
          <a:xfrm>
            <a:off x="466200" y="4219200"/>
            <a:ext cx="3378240" cy="194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3"/>
          <p:cNvSpPr/>
          <p:nvPr/>
        </p:nvSpPr>
        <p:spPr>
          <a:xfrm>
            <a:off x="695520" y="1369800"/>
            <a:ext cx="281556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pPr>
            <a:r>
              <a:rPr lang="fr-FR" sz="3600" b="1" strike="noStrike" spc="-1">
                <a:solidFill>
                  <a:srgbClr val="E7E6E6"/>
                </a:solidFill>
                <a:latin typeface="Calibri Light"/>
                <a:ea typeface="DejaVu Sans"/>
              </a:rPr>
              <a:t>Milieu scolaire</a:t>
            </a:r>
            <a:endParaRPr lang="fr-FR" sz="3600" b="0" strike="noStrike" spc="-1">
              <a:latin typeface="Arial"/>
            </a:endParaRPr>
          </a:p>
        </p:txBody>
      </p:sp>
      <p:sp>
        <p:nvSpPr>
          <p:cNvPr id="210" name="CustomShape 4"/>
          <p:cNvSpPr/>
          <p:nvPr/>
        </p:nvSpPr>
        <p:spPr>
          <a:xfrm>
            <a:off x="4032000" y="612720"/>
            <a:ext cx="7983000" cy="747720"/>
          </a:xfrm>
          <a:prstGeom prst="rect">
            <a:avLst/>
          </a:prstGeom>
          <a:noFill/>
          <a:ln>
            <a:noFill/>
          </a:ln>
        </p:spPr>
        <p:style>
          <a:lnRef idx="0">
            <a:scrgbClr r="0" g="0" b="0"/>
          </a:lnRef>
          <a:fillRef idx="0">
            <a:scrgbClr r="0" g="0" b="0"/>
          </a:fillRef>
          <a:effectRef idx="0">
            <a:scrgbClr r="0" g="0" b="0"/>
          </a:effectRef>
          <a:fontRef idx="minor"/>
        </p:style>
      </p:sp>
      <p:sp>
        <p:nvSpPr>
          <p:cNvPr id="211" name="CustomShape 5"/>
          <p:cNvSpPr/>
          <p:nvPr/>
        </p:nvSpPr>
        <p:spPr>
          <a:xfrm>
            <a:off x="466200" y="4783320"/>
            <a:ext cx="3742200" cy="887760"/>
          </a:xfrm>
          <a:prstGeom prst="rect">
            <a:avLst/>
          </a:prstGeom>
          <a:noFill/>
          <a:ln>
            <a:noFill/>
          </a:ln>
        </p:spPr>
        <p:style>
          <a:lnRef idx="0">
            <a:scrgbClr r="0" g="0" b="0"/>
          </a:lnRef>
          <a:fillRef idx="0">
            <a:scrgbClr r="0" g="0" b="0"/>
          </a:fillRef>
          <a:effectRef idx="0">
            <a:scrgbClr r="0" g="0" b="0"/>
          </a:effectRef>
          <a:fontRef idx="minor"/>
        </p:style>
      </p:sp>
      <p:sp>
        <p:nvSpPr>
          <p:cNvPr id="212" name="CustomShape 6"/>
          <p:cNvSpPr/>
          <p:nvPr/>
        </p:nvSpPr>
        <p:spPr>
          <a:xfrm>
            <a:off x="4032000" y="1482120"/>
            <a:ext cx="7615080" cy="378360"/>
          </a:xfrm>
          <a:prstGeom prst="rect">
            <a:avLst/>
          </a:prstGeom>
          <a:noFill/>
          <a:ln>
            <a:noFill/>
          </a:ln>
        </p:spPr>
        <p:style>
          <a:lnRef idx="0">
            <a:scrgbClr r="0" g="0" b="0"/>
          </a:lnRef>
          <a:fillRef idx="0">
            <a:scrgbClr r="0" g="0" b="0"/>
          </a:fillRef>
          <a:effectRef idx="0">
            <a:scrgbClr r="0" g="0" b="0"/>
          </a:effectRef>
          <a:fontRef idx="minor"/>
        </p:style>
      </p:sp>
      <p:sp>
        <p:nvSpPr>
          <p:cNvPr id="213" name="CustomShape 7"/>
          <p:cNvSpPr/>
          <p:nvPr/>
        </p:nvSpPr>
        <p:spPr>
          <a:xfrm>
            <a:off x="4104000" y="504000"/>
            <a:ext cx="7398000" cy="616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200" b="1" strike="noStrike" spc="-1">
                <a:solidFill>
                  <a:srgbClr val="000000"/>
                </a:solidFill>
                <a:latin typeface="Calibri"/>
                <a:ea typeface="DejaVu Sans"/>
              </a:rPr>
              <a:t>Fermetures et évictions en milieu scolaire : </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de l’école élémentaire J. Prevert à Bédarrides</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à l’école maternelle de la Trillade à Avignon</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Deux classes au lycée René Char à Avignon</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au lycée Schumann</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à l’école élémentaire JH Fabre à Avignon</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au lycée Benoît de l’Isle sur la Sorgue</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à l’élémentaire des olivades à Avignon</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à la maternelle A. Meynard de Pertuis</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au lycée Saint-Louis d’Orange</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au collège Notre Dame de la Tour d’Aigues</a:t>
            </a:r>
            <a:endParaRPr lang="fr-FR" sz="2200" b="0" strike="noStrike" spc="-1">
              <a:latin typeface="Arial"/>
            </a:endParaRPr>
          </a:p>
          <a:p>
            <a:pPr marL="343080" indent="-340560" algn="just">
              <a:lnSpc>
                <a:spcPct val="100000"/>
              </a:lnSpc>
              <a:buClr>
                <a:srgbClr val="000000"/>
              </a:buClr>
              <a:buFont typeface="StarSymbol"/>
              <a:buChar char="-"/>
            </a:pPr>
            <a:r>
              <a:rPr lang="fr-FR" sz="2200" b="0" strike="noStrike" spc="-1">
                <a:solidFill>
                  <a:srgbClr val="000000"/>
                </a:solidFill>
                <a:latin typeface="Arial"/>
                <a:ea typeface="DejaVu Sans"/>
              </a:rPr>
              <a:t>Une classe au collège Diderot de Sorgues</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360000" y="470160"/>
            <a:ext cx="3377160" cy="3764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15" name="CustomShape 2"/>
          <p:cNvSpPr/>
          <p:nvPr/>
        </p:nvSpPr>
        <p:spPr>
          <a:xfrm>
            <a:off x="360000" y="4386600"/>
            <a:ext cx="3377160" cy="1942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16" name="CustomShape 3"/>
          <p:cNvSpPr/>
          <p:nvPr/>
        </p:nvSpPr>
        <p:spPr>
          <a:xfrm>
            <a:off x="432000" y="576000"/>
            <a:ext cx="3165120" cy="292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FFFFFF"/>
                </a:solidFill>
                <a:latin typeface="Calibri Light"/>
                <a:ea typeface="DejaVu Sans"/>
              </a:rPr>
              <a:t>Mise à disposition et distribution de tests antigéniques  au profit des personnels des établissements scolaires</a:t>
            </a:r>
            <a:endParaRPr lang="fr-FR" sz="3200" b="0" strike="noStrike" spc="-1">
              <a:latin typeface="Arial"/>
            </a:endParaRPr>
          </a:p>
        </p:txBody>
      </p:sp>
      <p:sp>
        <p:nvSpPr>
          <p:cNvPr id="217" name="CustomShape 4"/>
          <p:cNvSpPr/>
          <p:nvPr/>
        </p:nvSpPr>
        <p:spPr>
          <a:xfrm>
            <a:off x="4104000" y="504000"/>
            <a:ext cx="7398000" cy="616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200" b="0" strike="noStrike" spc="-1">
                <a:solidFill>
                  <a:srgbClr val="000000"/>
                </a:solidFill>
                <a:latin typeface="Calibri"/>
                <a:ea typeface="DejaVu Sans"/>
              </a:rPr>
              <a:t>Une campagne de dépistage avec des tests antigéniques, au bénéfice des personnels affectés dans les établissements scolaires publics et des personnels enseignants des établissements privés sous contrat, est en cours. Elle a pour objectif de permettre en particulier la levée de doute en cas d’apparition de symptômes. </a:t>
            </a:r>
            <a:endParaRPr lang="fr-FR" sz="2200" b="0" strike="noStrike" spc="-1">
              <a:latin typeface="Arial"/>
            </a:endParaRPr>
          </a:p>
          <a:p>
            <a:pPr algn="just">
              <a:lnSpc>
                <a:spcPct val="100000"/>
              </a:lnSpc>
            </a:pPr>
            <a:r>
              <a:rPr lang="fr-FR" sz="2200" b="0" strike="noStrike" spc="-1">
                <a:solidFill>
                  <a:srgbClr val="000000"/>
                </a:solidFill>
                <a:latin typeface="Calibri"/>
                <a:ea typeface="DejaVu Sans"/>
              </a:rPr>
              <a:t>De nouveaux dépistages sont désormais régulièrement effectués, en particulier au sein des établissements ayant détecté plusieurs cas positifs.</a:t>
            </a:r>
            <a:endParaRPr lang="fr-FR" sz="2200" b="0" strike="noStrike" spc="-1">
              <a:latin typeface="Arial"/>
            </a:endParaRPr>
          </a:p>
          <a:p>
            <a:pPr algn="just">
              <a:lnSpc>
                <a:spcPct val="100000"/>
              </a:lnSpc>
            </a:pPr>
            <a:r>
              <a:rPr lang="fr-FR" sz="2200" b="0" strike="noStrike" spc="-1">
                <a:solidFill>
                  <a:srgbClr val="000000"/>
                </a:solidFill>
                <a:latin typeface="Calibri"/>
                <a:ea typeface="DejaVu Sans"/>
              </a:rPr>
              <a:t>	</a:t>
            </a:r>
            <a:endParaRPr lang="fr-FR" sz="2200" b="0" strike="noStrike" spc="-1">
              <a:latin typeface="Arial"/>
            </a:endParaRPr>
          </a:p>
          <a:p>
            <a:pPr algn="just">
              <a:lnSpc>
                <a:spcPct val="100000"/>
              </a:lnSpc>
            </a:pPr>
            <a:r>
              <a:rPr lang="fr-FR" sz="2200" b="1" strike="noStrike" spc="-1">
                <a:solidFill>
                  <a:srgbClr val="000000"/>
                </a:solidFill>
                <a:latin typeface="Calibri"/>
                <a:ea typeface="DejaVu Sans"/>
              </a:rPr>
              <a:t>Semaine 6 </a:t>
            </a:r>
            <a:r>
              <a:rPr lang="fr-FR" sz="2200" b="0" strike="noStrike" spc="-1">
                <a:solidFill>
                  <a:srgbClr val="000000"/>
                </a:solidFill>
                <a:latin typeface="Calibri"/>
                <a:ea typeface="DejaVu Sans"/>
              </a:rPr>
              <a:t>: dépistages Clg Diderot et Voltaire à Sorgues, Lycée A. Dumas à Cavaillon, Clg A. Daudet à Carpentras, Lycée Val de Durance à Pertuis</a:t>
            </a:r>
            <a:endParaRPr lang="fr-FR" sz="2200" b="0" strike="noStrike" spc="-1">
              <a:latin typeface="Arial"/>
            </a:endParaRPr>
          </a:p>
          <a:p>
            <a:pPr algn="just">
              <a:lnSpc>
                <a:spcPct val="100000"/>
              </a:lnSpc>
            </a:pPr>
            <a:r>
              <a:rPr lang="fr-FR" sz="2200" b="1" strike="noStrike" spc="-1">
                <a:solidFill>
                  <a:srgbClr val="000000"/>
                </a:solidFill>
                <a:latin typeface="Calibri"/>
                <a:ea typeface="DejaVu Sans"/>
              </a:rPr>
              <a:t>Semaine 7 </a:t>
            </a:r>
            <a:r>
              <a:rPr lang="fr-FR" sz="2200" b="0" strike="noStrike" spc="-1">
                <a:solidFill>
                  <a:srgbClr val="000000"/>
                </a:solidFill>
                <a:latin typeface="Calibri"/>
                <a:ea typeface="DejaVu Sans"/>
              </a:rPr>
              <a:t>: Lycée de l’Arc à Orange, Clg J. Verne au Pontet, Lycée Domaine d’Eguilles à Vedène, Clg Pays sorgues du Thor</a:t>
            </a: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360000" y="470160"/>
            <a:ext cx="3377160" cy="3764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19" name="CustomShape 2"/>
          <p:cNvSpPr/>
          <p:nvPr/>
        </p:nvSpPr>
        <p:spPr>
          <a:xfrm>
            <a:off x="360000" y="4386600"/>
            <a:ext cx="3377160" cy="1942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20" name="CustomShape 3"/>
          <p:cNvSpPr/>
          <p:nvPr/>
        </p:nvSpPr>
        <p:spPr>
          <a:xfrm>
            <a:off x="432000" y="576000"/>
            <a:ext cx="3165120" cy="292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FFFFFF"/>
                </a:solidFill>
                <a:latin typeface="Calibri Light"/>
                <a:ea typeface="DejaVu Sans"/>
              </a:rPr>
              <a:t>FAQ Éducation nationale </a:t>
            </a:r>
            <a:endParaRPr lang="fr-FR" sz="3200" b="0" strike="noStrike" spc="-1">
              <a:latin typeface="Arial"/>
            </a:endParaRPr>
          </a:p>
          <a:p>
            <a:pPr>
              <a:lnSpc>
                <a:spcPct val="100000"/>
              </a:lnSpc>
            </a:pPr>
            <a:r>
              <a:rPr lang="fr-FR" sz="3200" b="1" strike="noStrike" spc="-1">
                <a:solidFill>
                  <a:srgbClr val="FFFFFF"/>
                </a:solidFill>
                <a:latin typeface="Calibri Light"/>
                <a:ea typeface="DejaVu Sans"/>
              </a:rPr>
              <a:t>MAJ 15/02/2021</a:t>
            </a:r>
            <a:endParaRPr lang="fr-FR" sz="3200" b="0" strike="noStrike" spc="-1">
              <a:latin typeface="Arial"/>
            </a:endParaRPr>
          </a:p>
        </p:txBody>
      </p:sp>
      <p:sp>
        <p:nvSpPr>
          <p:cNvPr id="221" name="CustomShape 4"/>
          <p:cNvSpPr/>
          <p:nvPr/>
        </p:nvSpPr>
        <p:spPr>
          <a:xfrm>
            <a:off x="4104000" y="504000"/>
            <a:ext cx="7398000" cy="616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200" b="0" strike="noStrike" spc="-1">
                <a:solidFill>
                  <a:srgbClr val="000000"/>
                </a:solidFill>
                <a:latin typeface="Arial"/>
                <a:ea typeface="DejaVu Sans"/>
              </a:rPr>
              <a:t>- </a:t>
            </a:r>
            <a:r>
              <a:rPr lang="fr-FR" sz="2400" b="0" strike="noStrike" spc="-1">
                <a:solidFill>
                  <a:srgbClr val="000000"/>
                </a:solidFill>
                <a:latin typeface="Arial"/>
                <a:ea typeface="DejaVu Sans"/>
              </a:rPr>
              <a:t>En école maternelle,</a:t>
            </a:r>
            <a:r>
              <a:rPr lang="fr-FR" sz="2800" b="0" strike="noStrike" spc="-1">
                <a:solidFill>
                  <a:srgbClr val="000000"/>
                </a:solidFill>
                <a:latin typeface="Arial"/>
                <a:ea typeface="DejaVu Sans"/>
              </a:rPr>
              <a:t> </a:t>
            </a:r>
            <a:r>
              <a:rPr lang="fr-FR" sz="2400" b="0" strike="noStrike" spc="-1">
                <a:solidFill>
                  <a:srgbClr val="000000"/>
                </a:solidFill>
                <a:latin typeface="Arial"/>
                <a:ea typeface="DejaVu Sans"/>
              </a:rPr>
              <a:t>l’apparition d’un cas confirmé parmi les élèves implique que les autres élèves de la classe soient identifiés comme contacts à risque.</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2800" b="0" strike="noStrike" spc="-1">
                <a:solidFill>
                  <a:srgbClr val="000000"/>
                </a:solidFill>
                <a:latin typeface="Arial"/>
                <a:ea typeface="DejaVu Sans"/>
              </a:rPr>
              <a:t>- </a:t>
            </a:r>
            <a:r>
              <a:rPr lang="fr-FR" sz="2400" b="0" strike="noStrike" spc="-1">
                <a:solidFill>
                  <a:srgbClr val="000000"/>
                </a:solidFill>
                <a:latin typeface="Arial"/>
                <a:ea typeface="DejaVu Sans"/>
              </a:rPr>
              <a:t>Quel que soit le niveau, une d’identification d’un variant sud africain ou brésilien chez un élève implique la fermeture de la classe. Cela est également le cas dès qu’un élève est identifié comme contact à risque d’un parent ou membre de la fratrie contaminé par un variant sud africain ou brésilien.</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200" b="0" strike="noStrike" spc="-1">
                <a:solidFill>
                  <a:srgbClr val="000000"/>
                </a:solidFill>
                <a:latin typeface="Arial"/>
                <a:ea typeface="DejaVu Sans"/>
              </a:rPr>
              <a:t>- Il n’y a plus de mesure particulière liée au variant britannique.</a:t>
            </a:r>
            <a:endParaRPr lang="fr-FR" sz="2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72000" y="504000"/>
            <a:ext cx="3155040" cy="37573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90000"/>
              </a:lnSpc>
            </a:pPr>
            <a:endParaRPr lang="fr-FR" sz="1800" b="0" strike="noStrike" spc="-1">
              <a:latin typeface="Arial"/>
            </a:endParaRPr>
          </a:p>
          <a:p>
            <a:pPr>
              <a:lnSpc>
                <a:spcPct val="90000"/>
              </a:lnSpc>
            </a:pPr>
            <a:r>
              <a:rPr lang="fr-FR" sz="3200" b="1" strike="noStrike" spc="-1">
                <a:solidFill>
                  <a:srgbClr val="E7E6E6"/>
                </a:solidFill>
                <a:latin typeface="Calibri Light"/>
                <a:ea typeface="DejaVu Sans"/>
              </a:rPr>
              <a:t>EVOLUTION DES MESURES ADMINISTRATIVES</a:t>
            </a:r>
            <a:endParaRPr lang="fr-FR" sz="3200" b="0" strike="noStrike" spc="-1">
              <a:latin typeface="Arial"/>
            </a:endParaRPr>
          </a:p>
        </p:txBody>
      </p:sp>
      <p:sp>
        <p:nvSpPr>
          <p:cNvPr id="223" name="CustomShape 2"/>
          <p:cNvSpPr/>
          <p:nvPr/>
        </p:nvSpPr>
        <p:spPr>
          <a:xfrm>
            <a:off x="484920" y="504000"/>
            <a:ext cx="3370320" cy="272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t/>
            </a:r>
            <a:br/>
            <a:endParaRPr lang="fr-FR" sz="1800" b="0" strike="noStrike" spc="-1">
              <a:latin typeface="Arial"/>
            </a:endParaRPr>
          </a:p>
        </p:txBody>
      </p:sp>
      <p:sp>
        <p:nvSpPr>
          <p:cNvPr id="224" name="CustomShape 3"/>
          <p:cNvSpPr/>
          <p:nvPr/>
        </p:nvSpPr>
        <p:spPr>
          <a:xfrm>
            <a:off x="72000" y="4392000"/>
            <a:ext cx="3155040" cy="19360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FOCUS SUR LE SCOLAIRE</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25" name="CustomShape 4"/>
          <p:cNvSpPr/>
          <p:nvPr/>
        </p:nvSpPr>
        <p:spPr>
          <a:xfrm>
            <a:off x="4019760" y="686880"/>
            <a:ext cx="7644600" cy="59086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26" name="CustomShape 5"/>
          <p:cNvSpPr/>
          <p:nvPr/>
        </p:nvSpPr>
        <p:spPr>
          <a:xfrm>
            <a:off x="4379760" y="686880"/>
            <a:ext cx="7149240" cy="5510880"/>
          </a:xfrm>
          <a:prstGeom prst="rect">
            <a:avLst/>
          </a:prstGeom>
          <a:noFill/>
          <a:ln>
            <a:noFill/>
          </a:ln>
        </p:spPr>
        <p:style>
          <a:lnRef idx="0">
            <a:scrgbClr r="0" g="0" b="0"/>
          </a:lnRef>
          <a:fillRef idx="0">
            <a:scrgbClr r="0" g="0" b="0"/>
          </a:fillRef>
          <a:effectRef idx="0">
            <a:scrgbClr r="0" g="0" b="0"/>
          </a:effectRef>
          <a:fontRef idx="minor"/>
        </p:style>
      </p:sp>
      <p:sp>
        <p:nvSpPr>
          <p:cNvPr id="227" name="CustomShape 6"/>
          <p:cNvSpPr/>
          <p:nvPr/>
        </p:nvSpPr>
        <p:spPr>
          <a:xfrm>
            <a:off x="7248240" y="980640"/>
            <a:ext cx="3402360" cy="5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28" name="CustomShape 7"/>
          <p:cNvSpPr/>
          <p:nvPr/>
        </p:nvSpPr>
        <p:spPr>
          <a:xfrm>
            <a:off x="4079880" y="844920"/>
            <a:ext cx="7584480" cy="5013360"/>
          </a:xfrm>
          <a:prstGeom prst="rect">
            <a:avLst/>
          </a:prstGeom>
          <a:noFill/>
          <a:ln>
            <a:noFill/>
          </a:ln>
        </p:spPr>
        <p:style>
          <a:lnRef idx="0">
            <a:scrgbClr r="0" g="0" b="0"/>
          </a:lnRef>
          <a:fillRef idx="0">
            <a:scrgbClr r="0" g="0" b="0"/>
          </a:fillRef>
          <a:effectRef idx="0">
            <a:scrgbClr r="0" g="0" b="0"/>
          </a:effectRef>
          <a:fontRef idx="minor"/>
        </p:style>
      </p:sp>
      <p:sp>
        <p:nvSpPr>
          <p:cNvPr id="229" name="CustomShape 8"/>
          <p:cNvSpPr/>
          <p:nvPr/>
        </p:nvSpPr>
        <p:spPr>
          <a:xfrm>
            <a:off x="532800" y="4765320"/>
            <a:ext cx="3052800" cy="1556280"/>
          </a:xfrm>
          <a:prstGeom prst="rect">
            <a:avLst/>
          </a:prstGeom>
          <a:noFill/>
          <a:ln>
            <a:noFill/>
          </a:ln>
        </p:spPr>
        <p:style>
          <a:lnRef idx="0">
            <a:scrgbClr r="0" g="0" b="0"/>
          </a:lnRef>
          <a:fillRef idx="0">
            <a:scrgbClr r="0" g="0" b="0"/>
          </a:fillRef>
          <a:effectRef idx="0">
            <a:scrgbClr r="0" g="0" b="0"/>
          </a:effectRef>
          <a:fontRef idx="minor"/>
        </p:style>
      </p:sp>
      <p:pic>
        <p:nvPicPr>
          <p:cNvPr id="230" name="Image 221"/>
          <p:cNvPicPr/>
          <p:nvPr/>
        </p:nvPicPr>
        <p:blipFill>
          <a:blip r:embed="rId2"/>
          <a:stretch/>
        </p:blipFill>
        <p:spPr>
          <a:xfrm>
            <a:off x="4536000" y="936000"/>
            <a:ext cx="6265440" cy="4869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72000" y="504000"/>
            <a:ext cx="3153600" cy="375588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90000"/>
              </a:lnSpc>
            </a:pPr>
            <a:endParaRPr lang="fr-FR" sz="1800" b="0" strike="noStrike" spc="-1">
              <a:latin typeface="Arial"/>
            </a:endParaRPr>
          </a:p>
          <a:p>
            <a:pPr>
              <a:lnSpc>
                <a:spcPct val="90000"/>
              </a:lnSpc>
            </a:pPr>
            <a:r>
              <a:rPr lang="fr-FR" sz="3200" b="1" strike="noStrike" spc="-1">
                <a:solidFill>
                  <a:srgbClr val="E7E6E6"/>
                </a:solidFill>
                <a:latin typeface="Calibri Light"/>
                <a:ea typeface="DejaVu Sans"/>
              </a:rPr>
              <a:t>EVOLUTION DES MESURES ADMINISTRATIVES</a:t>
            </a:r>
            <a:endParaRPr lang="fr-FR" sz="3200" b="0" strike="noStrike" spc="-1">
              <a:latin typeface="Arial"/>
            </a:endParaRPr>
          </a:p>
        </p:txBody>
      </p:sp>
      <p:sp>
        <p:nvSpPr>
          <p:cNvPr id="232" name="CustomShape 2"/>
          <p:cNvSpPr/>
          <p:nvPr/>
        </p:nvSpPr>
        <p:spPr>
          <a:xfrm>
            <a:off x="484920" y="504000"/>
            <a:ext cx="3368880" cy="272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t/>
            </a:r>
            <a:br/>
            <a:endParaRPr lang="fr-FR" sz="1800" b="0" strike="noStrike" spc="-1">
              <a:latin typeface="Arial"/>
            </a:endParaRPr>
          </a:p>
        </p:txBody>
      </p:sp>
      <p:sp>
        <p:nvSpPr>
          <p:cNvPr id="233" name="CustomShape 3"/>
          <p:cNvSpPr/>
          <p:nvPr/>
        </p:nvSpPr>
        <p:spPr>
          <a:xfrm>
            <a:off x="72000" y="4392000"/>
            <a:ext cx="3153600" cy="19346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FOCUS SUR LE SCOLAIRE</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34" name="CustomShape 4"/>
          <p:cNvSpPr/>
          <p:nvPr/>
        </p:nvSpPr>
        <p:spPr>
          <a:xfrm>
            <a:off x="3816000" y="432000"/>
            <a:ext cx="7846920" cy="61621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35" name="CustomShape 5"/>
          <p:cNvSpPr/>
          <p:nvPr/>
        </p:nvSpPr>
        <p:spPr>
          <a:xfrm>
            <a:off x="4379760" y="686880"/>
            <a:ext cx="7147800" cy="5509440"/>
          </a:xfrm>
          <a:prstGeom prst="rect">
            <a:avLst/>
          </a:prstGeom>
          <a:noFill/>
          <a:ln>
            <a:noFill/>
          </a:ln>
        </p:spPr>
        <p:style>
          <a:lnRef idx="0">
            <a:scrgbClr r="0" g="0" b="0"/>
          </a:lnRef>
          <a:fillRef idx="0">
            <a:scrgbClr r="0" g="0" b="0"/>
          </a:fillRef>
          <a:effectRef idx="0">
            <a:scrgbClr r="0" g="0" b="0"/>
          </a:effectRef>
          <a:fontRef idx="minor"/>
        </p:style>
      </p:sp>
      <p:sp>
        <p:nvSpPr>
          <p:cNvPr id="236" name="CustomShape 6"/>
          <p:cNvSpPr/>
          <p:nvPr/>
        </p:nvSpPr>
        <p:spPr>
          <a:xfrm>
            <a:off x="7248240" y="980640"/>
            <a:ext cx="3400920" cy="59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37" name="CustomShape 7"/>
          <p:cNvSpPr/>
          <p:nvPr/>
        </p:nvSpPr>
        <p:spPr>
          <a:xfrm>
            <a:off x="4079880" y="844920"/>
            <a:ext cx="7583040" cy="5011920"/>
          </a:xfrm>
          <a:prstGeom prst="rect">
            <a:avLst/>
          </a:prstGeom>
          <a:noFill/>
          <a:ln>
            <a:noFill/>
          </a:ln>
        </p:spPr>
        <p:style>
          <a:lnRef idx="0">
            <a:scrgbClr r="0" g="0" b="0"/>
          </a:lnRef>
          <a:fillRef idx="0">
            <a:scrgbClr r="0" g="0" b="0"/>
          </a:fillRef>
          <a:effectRef idx="0">
            <a:scrgbClr r="0" g="0" b="0"/>
          </a:effectRef>
          <a:fontRef idx="minor"/>
        </p:style>
      </p:sp>
      <p:sp>
        <p:nvSpPr>
          <p:cNvPr id="238" name="CustomShape 8"/>
          <p:cNvSpPr/>
          <p:nvPr/>
        </p:nvSpPr>
        <p:spPr>
          <a:xfrm>
            <a:off x="532800" y="4765320"/>
            <a:ext cx="3051360" cy="1554840"/>
          </a:xfrm>
          <a:prstGeom prst="rect">
            <a:avLst/>
          </a:prstGeom>
          <a:noFill/>
          <a:ln>
            <a:noFill/>
          </a:ln>
        </p:spPr>
        <p:style>
          <a:lnRef idx="0">
            <a:scrgbClr r="0" g="0" b="0"/>
          </a:lnRef>
          <a:fillRef idx="0">
            <a:scrgbClr r="0" g="0" b="0"/>
          </a:fillRef>
          <a:effectRef idx="0">
            <a:scrgbClr r="0" g="0" b="0"/>
          </a:effectRef>
          <a:fontRef idx="minor"/>
        </p:style>
      </p:sp>
      <p:sp>
        <p:nvSpPr>
          <p:cNvPr id="239" name="CustomShape 9"/>
          <p:cNvSpPr/>
          <p:nvPr/>
        </p:nvSpPr>
        <p:spPr>
          <a:xfrm>
            <a:off x="3888000" y="504000"/>
            <a:ext cx="7774920" cy="699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200" b="1" strike="noStrike" spc="-1">
                <a:solidFill>
                  <a:srgbClr val="000000"/>
                </a:solidFill>
                <a:latin typeface="Arial"/>
                <a:ea typeface="DejaVu Sans"/>
              </a:rPr>
              <a:t>FOCUS SUR LA RESTAURATION SCOLAIRE</a:t>
            </a:r>
            <a:endParaRPr lang="fr-FR" sz="2200" b="0" strike="noStrike" spc="-1">
              <a:latin typeface="Arial"/>
            </a:endParaRPr>
          </a:p>
          <a:p>
            <a:pPr>
              <a:lnSpc>
                <a:spcPct val="100000"/>
              </a:lnSpc>
            </a:pPr>
            <a:endParaRPr lang="fr-FR" sz="2200" b="0" strike="noStrike" spc="-1">
              <a:latin typeface="Arial"/>
            </a:endParaRPr>
          </a:p>
          <a:p>
            <a:pPr>
              <a:lnSpc>
                <a:spcPct val="100000"/>
              </a:lnSpc>
            </a:pPr>
            <a:r>
              <a:rPr lang="fr-FR" sz="1600" b="0" strike="noStrike" spc="-1">
                <a:solidFill>
                  <a:srgbClr val="000000"/>
                </a:solidFill>
                <a:latin typeface="Arial"/>
                <a:ea typeface="DejaVu Sans"/>
              </a:rPr>
              <a:t>•     Interdiction du brassage entre classes dans le premier degré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Arial"/>
                <a:ea typeface="DejaVu Sans"/>
              </a:rPr>
              <a:t>•     Interdiction des offres alimentaires en vrac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Arial"/>
                <a:ea typeface="DejaVu Sans"/>
              </a:rPr>
              <a:t>•     Sensibilisation à l’utilisation d’autres locaux en cas d’impossibilité d’appliquer le protocole ainsi renforcé (salles des fêtes, gymnases…) ;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Arial"/>
                <a:ea typeface="DejaVu Sans"/>
              </a:rPr>
              <a:t>•     Préconisation de surveillance de l’air intérieur par capteurs de CO2 sur initiative des collectivités de rattachement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Arial"/>
                <a:ea typeface="DejaVu Sans"/>
              </a:rPr>
              <a:t>•     Préconisation de désinfection des tables après chaque repas si possible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Arial"/>
                <a:ea typeface="DejaVu Sans"/>
              </a:rPr>
              <a:t>•     Mise en place de paniers repas (en alternance avec des repas chauds à la cantine) si  la configuration des locaux ne permet pas de respecter ces règles.</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i="1" strike="noStrike" spc="-1">
                <a:solidFill>
                  <a:srgbClr val="000000"/>
                </a:solidFill>
                <a:latin typeface="Arial"/>
                <a:ea typeface="DejaVu Sans"/>
              </a:rPr>
              <a:t>Une fiche d’information a été diffusée aux maires</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2200" b="1" strike="noStrike" spc="-1">
                <a:solidFill>
                  <a:srgbClr val="000000"/>
                </a:solidFill>
                <a:latin typeface="Arial"/>
                <a:ea typeface="DejaVu Sans"/>
              </a:rPr>
              <a:t>FOCUS SUR LE SPORT SCOLAIRE</a:t>
            </a:r>
            <a:endParaRPr lang="fr-FR" sz="2200" b="0" strike="noStrike" spc="-1">
              <a:latin typeface="Arial"/>
            </a:endParaRPr>
          </a:p>
          <a:p>
            <a:pPr>
              <a:lnSpc>
                <a:spcPct val="100000"/>
              </a:lnSpc>
            </a:pPr>
            <a:endParaRPr lang="fr-FR" sz="2200" b="0" strike="noStrike" spc="-1">
              <a:latin typeface="Arial"/>
            </a:endParaRPr>
          </a:p>
          <a:p>
            <a:pPr marL="216000" indent="-201600">
              <a:lnSpc>
                <a:spcPct val="100000"/>
              </a:lnSpc>
              <a:buClr>
                <a:srgbClr val="000000"/>
              </a:buClr>
              <a:buSzPct val="45000"/>
              <a:buFont typeface="Wingdings" charset="2"/>
              <a:buChar char=""/>
            </a:pPr>
            <a:r>
              <a:rPr lang="fr-FR" sz="1600" b="0" strike="noStrike" spc="-1">
                <a:solidFill>
                  <a:srgbClr val="000000"/>
                </a:solidFill>
                <a:latin typeface="Arial"/>
                <a:ea typeface="DejaVu Sans"/>
              </a:rPr>
              <a:t>Les activités sportives seront suspendues dans les lieux clos jusqu’à nouvel ordre.</a:t>
            </a:r>
            <a:r>
              <a:rPr lang="fr-FR" sz="2200" b="1" strike="noStrike" spc="-1">
                <a:solidFill>
                  <a:srgbClr val="000000"/>
                </a:solidFill>
                <a:latin typeface="Marianne"/>
                <a:ea typeface="DejaVu Sans"/>
              </a:rPr>
              <a:t> </a:t>
            </a:r>
            <a:endParaRPr lang="fr-FR" sz="2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466200" y="448200"/>
            <a:ext cx="3368520" cy="37555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41" name="CustomShape 2"/>
          <p:cNvSpPr/>
          <p:nvPr/>
        </p:nvSpPr>
        <p:spPr>
          <a:xfrm>
            <a:off x="466200" y="731520"/>
            <a:ext cx="3368520" cy="3191760"/>
          </a:xfrm>
          <a:prstGeom prst="rect">
            <a:avLst/>
          </a:prstGeom>
          <a:noFill/>
          <a:ln>
            <a:noFill/>
          </a:ln>
        </p:spPr>
        <p:style>
          <a:lnRef idx="0">
            <a:scrgbClr r="0" g="0" b="0"/>
          </a:lnRef>
          <a:fillRef idx="0">
            <a:scrgbClr r="0" g="0" b="0"/>
          </a:fillRef>
          <a:effectRef idx="0">
            <a:scrgbClr r="0" g="0" b="0"/>
          </a:effectRef>
          <a:fontRef idx="minor"/>
        </p:style>
      </p:sp>
      <p:sp>
        <p:nvSpPr>
          <p:cNvPr id="242" name="CustomShape 3"/>
          <p:cNvSpPr/>
          <p:nvPr/>
        </p:nvSpPr>
        <p:spPr>
          <a:xfrm>
            <a:off x="466200" y="4419360"/>
            <a:ext cx="3368520" cy="19342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43" name="CustomShape 4"/>
          <p:cNvSpPr/>
          <p:nvPr/>
        </p:nvSpPr>
        <p:spPr>
          <a:xfrm>
            <a:off x="3960000" y="300600"/>
            <a:ext cx="7727400" cy="62110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44" name="CustomShape 5"/>
          <p:cNvSpPr/>
          <p:nvPr/>
        </p:nvSpPr>
        <p:spPr>
          <a:xfrm>
            <a:off x="4272120" y="925200"/>
            <a:ext cx="7323480" cy="54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spcBef>
                <a:spcPts val="1001"/>
              </a:spcBef>
              <a:spcAft>
                <a:spcPts val="1426"/>
              </a:spcAft>
            </a:pPr>
            <a:r>
              <a:rPr lang="fr-FR" sz="6000" b="1" strike="noStrike" spc="-1">
                <a:solidFill>
                  <a:srgbClr val="000000"/>
                </a:solidFill>
                <a:latin typeface="Calibri"/>
                <a:ea typeface="DejaVu Sans"/>
              </a:rPr>
              <a:t>VACCINATION</a:t>
            </a:r>
            <a:endParaRPr lang="fr-FR" sz="6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66200" y="448200"/>
            <a:ext cx="319032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46"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a:solidFill>
                  <a:srgbClr val="E7E6E6"/>
                </a:solidFill>
                <a:latin typeface="Calibri Light"/>
                <a:ea typeface="DejaVu Sans"/>
              </a:rPr>
              <a:t>LES PRINCIPES DE DEPLOIEMENT DE LA VACCINATION EN VAUCLUSE </a:t>
            </a:r>
            <a:r>
              <a:t/>
            </a:r>
            <a:br/>
            <a:endParaRPr lang="fr-FR" sz="3400" b="0" strike="noStrike" spc="-1">
              <a:latin typeface="Arial"/>
            </a:endParaRPr>
          </a:p>
        </p:txBody>
      </p:sp>
      <p:sp>
        <p:nvSpPr>
          <p:cNvPr id="247" name="CustomShape 3"/>
          <p:cNvSpPr/>
          <p:nvPr/>
        </p:nvSpPr>
        <p:spPr>
          <a:xfrm>
            <a:off x="432000" y="4577400"/>
            <a:ext cx="336816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48" name="CustomShape 4"/>
          <p:cNvSpPr/>
          <p:nvPr/>
        </p:nvSpPr>
        <p:spPr>
          <a:xfrm>
            <a:off x="4006080" y="486000"/>
            <a:ext cx="7858440" cy="6266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49"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250"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51" name="CustomShape 7"/>
          <p:cNvSpPr/>
          <p:nvPr/>
        </p:nvSpPr>
        <p:spPr>
          <a:xfrm>
            <a:off x="4079880" y="589320"/>
            <a:ext cx="758232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00520" algn="just">
              <a:lnSpc>
                <a:spcPct val="100000"/>
              </a:lnSpc>
              <a:buClr>
                <a:srgbClr val="000000"/>
              </a:buClr>
              <a:buFont typeface="Wingdings" charset="2"/>
              <a:buChar char=""/>
            </a:pPr>
            <a:r>
              <a:rPr lang="fr-FR" sz="2200" b="1" strike="noStrike" spc="-1">
                <a:solidFill>
                  <a:srgbClr val="000000"/>
                </a:solidFill>
                <a:latin typeface="Calibri"/>
                <a:ea typeface="DejaVu Sans"/>
              </a:rPr>
              <a:t> Un principe d’équilibre territorial pour mailler le territoire, en tenant compte des besoins démographiques, des réalités du territoires et, autant que faire se peut, des « effets de bord » interdépartementaux </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marL="216000" indent="-200520" algn="just">
              <a:lnSpc>
                <a:spcPct val="100000"/>
              </a:lnSpc>
              <a:buClr>
                <a:srgbClr val="000000"/>
              </a:buClr>
              <a:buFont typeface="Wingdings" charset="2"/>
              <a:buChar char=""/>
            </a:pPr>
            <a:r>
              <a:rPr lang="fr-FR" sz="2200" b="1" strike="noStrike" spc="-1">
                <a:solidFill>
                  <a:srgbClr val="000000"/>
                </a:solidFill>
                <a:latin typeface="Calibri"/>
                <a:ea typeface="DejaVu Sans"/>
              </a:rPr>
              <a:t>Une méthodologie de travail et d’identification des centres associant étroitement les professionnels de santé, et en particulier les communautés territoriales professionnelles de santé CTPS) en lien avec les centres hospitaliers, et les élus locaux</a:t>
            </a:r>
            <a:endParaRPr lang="fr-FR" sz="2200" b="0" strike="noStrike" spc="-1">
              <a:latin typeface="Arial"/>
            </a:endParaRPr>
          </a:p>
          <a:p>
            <a:pPr algn="just">
              <a:lnSpc>
                <a:spcPct val="100000"/>
              </a:lnSpc>
            </a:pPr>
            <a:endParaRPr lang="fr-FR" sz="2200" b="0" strike="noStrike" spc="-1">
              <a:latin typeface="Arial"/>
            </a:endParaRPr>
          </a:p>
          <a:p>
            <a:pPr marL="216000" indent="-200520" algn="just">
              <a:lnSpc>
                <a:spcPct val="100000"/>
              </a:lnSpc>
              <a:buClr>
                <a:srgbClr val="000000"/>
              </a:buClr>
              <a:buFont typeface="Wingdings" charset="2"/>
              <a:buChar char=""/>
            </a:pPr>
            <a:r>
              <a:rPr lang="fr-FR" sz="2200" b="1" strike="noStrike" spc="-1">
                <a:solidFill>
                  <a:srgbClr val="000000"/>
                </a:solidFill>
                <a:latin typeface="Calibri"/>
                <a:ea typeface="DejaVu Sans"/>
              </a:rPr>
              <a:t>Une prise en compte des livraisons régulières de vaccins reçus au CH d’Avignon (hub logistique avec super congélateur)</a:t>
            </a: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endParaRPr lang="fr-FR" sz="2200" b="0" strike="noStrike" spc="-1">
              <a:latin typeface="Arial"/>
            </a:endParaRPr>
          </a:p>
          <a:p>
            <a:pPr>
              <a:lnSpc>
                <a:spcPct val="100000"/>
              </a:lnSpc>
            </a:pPr>
            <a:r>
              <a:rPr lang="fr-FR" sz="1800" b="0" strike="noStrike" spc="-1">
                <a:solidFill>
                  <a:srgbClr val="000000"/>
                </a:solidFill>
                <a:latin typeface="Calibri"/>
                <a:ea typeface="DejaVu Sans"/>
              </a:rPr>
              <a:t>   </a:t>
            </a:r>
            <a:endParaRPr lang="fr-FR" sz="1800" b="0" strike="noStrike" spc="-1">
              <a:latin typeface="Arial"/>
            </a:endParaRPr>
          </a:p>
        </p:txBody>
      </p:sp>
      <p:sp>
        <p:nvSpPr>
          <p:cNvPr id="252"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466200" y="448200"/>
            <a:ext cx="319032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54"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a:solidFill>
                  <a:srgbClr val="E7E6E6"/>
                </a:solidFill>
                <a:latin typeface="Calibri Light"/>
                <a:ea typeface="DejaVu Sans"/>
              </a:rPr>
              <a:t>LES PRINCIPES DE DEPLOIEMENT DE LA VACCINATION EN VAUCLUSE </a:t>
            </a:r>
            <a:r>
              <a:t/>
            </a:r>
            <a:br/>
            <a:endParaRPr lang="fr-FR" sz="3400" b="0" strike="noStrike" spc="-1">
              <a:latin typeface="Arial"/>
            </a:endParaRPr>
          </a:p>
        </p:txBody>
      </p:sp>
      <p:sp>
        <p:nvSpPr>
          <p:cNvPr id="255" name="CustomShape 3"/>
          <p:cNvSpPr/>
          <p:nvPr/>
        </p:nvSpPr>
        <p:spPr>
          <a:xfrm>
            <a:off x="432000" y="4577400"/>
            <a:ext cx="336816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56" name="CustomShape 4"/>
          <p:cNvSpPr/>
          <p:nvPr/>
        </p:nvSpPr>
        <p:spPr>
          <a:xfrm>
            <a:off x="4032000" y="558000"/>
            <a:ext cx="7642440" cy="61228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57"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258"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59" name="CustomShape 7"/>
          <p:cNvSpPr/>
          <p:nvPr/>
        </p:nvSpPr>
        <p:spPr>
          <a:xfrm>
            <a:off x="4104000" y="504000"/>
            <a:ext cx="758232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a:solidFill>
                  <a:srgbClr val="000000"/>
                </a:solidFill>
                <a:latin typeface="Calibri"/>
                <a:ea typeface="DejaVu Sans"/>
              </a:rPr>
              <a:t>Un déploiement nécessairement </a:t>
            </a:r>
            <a:r>
              <a:rPr lang="fr-FR" sz="2000" b="1" u="sng" strike="noStrike" spc="-1">
                <a:solidFill>
                  <a:srgbClr val="000000"/>
                </a:solidFill>
                <a:uFillTx/>
                <a:latin typeface="Calibri"/>
                <a:ea typeface="DejaVu Sans"/>
              </a:rPr>
              <a:t>PROGRESSIF</a:t>
            </a:r>
            <a:r>
              <a:rPr lang="fr-FR" sz="2000" b="1" strike="noStrike" spc="-1">
                <a:solidFill>
                  <a:srgbClr val="000000"/>
                </a:solidFill>
                <a:latin typeface="Calibri"/>
                <a:ea typeface="DejaVu Sans"/>
              </a:rPr>
              <a:t>, qui sera amené à monter en charge au cours des prochaines semaines et prochains mois : </a:t>
            </a:r>
            <a:endParaRPr lang="fr-FR" sz="2000" b="0" strike="noStrike" spc="-1">
              <a:latin typeface="Arial"/>
            </a:endParaRPr>
          </a:p>
          <a:p>
            <a:pPr marL="432000" lvl="1" indent="-200520" algn="just">
              <a:lnSpc>
                <a:spcPct val="100000"/>
              </a:lnSpc>
              <a:buClr>
                <a:srgbClr val="000000"/>
              </a:buClr>
              <a:buSzPct val="45000"/>
              <a:buFont typeface="Wingdings" charset="2"/>
              <a:buChar char=""/>
            </a:pPr>
            <a:r>
              <a:rPr lang="fr-FR" sz="2000" b="0" strike="noStrike" spc="-1">
                <a:solidFill>
                  <a:srgbClr val="000000"/>
                </a:solidFill>
                <a:latin typeface="Calibri"/>
                <a:ea typeface="DejaVu Sans"/>
              </a:rPr>
              <a:t>Le maillage des centres et leurs plages de rendez-vous et horaires d’ouverture ont été calibrés en fonction du nombre de doses disponibles, afin d’éviter à la fois la rupture de stock et la perte en ligne</a:t>
            </a:r>
            <a:endParaRPr lang="fr-FR" sz="2000" b="0" strike="noStrike" spc="-1">
              <a:latin typeface="Arial"/>
            </a:endParaRPr>
          </a:p>
          <a:p>
            <a:pPr marL="432000" lvl="1" indent="-200520" algn="just">
              <a:lnSpc>
                <a:spcPct val="100000"/>
              </a:lnSpc>
              <a:buClr>
                <a:srgbClr val="000000"/>
              </a:buClr>
              <a:buSzPct val="45000"/>
              <a:buFont typeface="Wingdings" charset="2"/>
              <a:buChar char=""/>
            </a:pPr>
            <a:r>
              <a:rPr lang="fr-FR" sz="2000" b="0" strike="noStrike" spc="-1">
                <a:solidFill>
                  <a:srgbClr val="000000"/>
                </a:solidFill>
                <a:latin typeface="Calibri"/>
                <a:ea typeface="DejaVu Sans"/>
              </a:rPr>
              <a:t>Si la vaccination des personnes âgées de plus de 75 ans et des autres publics prioritaires démarrera à compter de la semaine prochaine, </a:t>
            </a:r>
            <a:r>
              <a:rPr lang="fr-FR" sz="2000" b="1" i="1" strike="noStrike" spc="-1">
                <a:solidFill>
                  <a:srgbClr val="000000"/>
                </a:solidFill>
                <a:latin typeface="Calibri"/>
                <a:ea typeface="DejaVu Sans"/>
              </a:rPr>
              <a:t>plusieurs semaines seront nécessaires pour vacciner l’ensemble de la population concernée</a:t>
            </a:r>
            <a:endParaRPr lang="fr-FR" sz="2000" b="0" strike="noStrike" spc="-1">
              <a:latin typeface="Arial"/>
            </a:endParaRPr>
          </a:p>
          <a:p>
            <a:pPr marL="432000" lvl="1" indent="-200520" algn="just">
              <a:lnSpc>
                <a:spcPct val="100000"/>
              </a:lnSpc>
              <a:buClr>
                <a:srgbClr val="000000"/>
              </a:buClr>
              <a:buSzPct val="45000"/>
              <a:buFont typeface="Wingdings" charset="2"/>
              <a:buChar char=""/>
            </a:pPr>
            <a:r>
              <a:rPr lang="fr-FR" sz="2000" b="1" strike="noStrike" spc="-1">
                <a:solidFill>
                  <a:srgbClr val="000000"/>
                </a:solidFill>
                <a:latin typeface="Calibri"/>
                <a:ea typeface="DejaVu Sans"/>
              </a:rPr>
              <a:t>La stratégie sera adaptée et ajustée de manière progressive en tenant compte de l’évolution des besoins et de l’arrivée de nouvelles doses et nouveaux vaccins (Moderna, AstraZeneca) :</a:t>
            </a:r>
            <a:endParaRPr lang="fr-FR" sz="2000" b="0" strike="noStrike" spc="-1">
              <a:latin typeface="Arial"/>
            </a:endParaRPr>
          </a:p>
          <a:p>
            <a:pPr marL="648000" lvl="2" indent="-200520" algn="just">
              <a:lnSpc>
                <a:spcPct val="100000"/>
              </a:lnSpc>
              <a:buClr>
                <a:srgbClr val="000000"/>
              </a:buClr>
              <a:buSzPct val="45000"/>
              <a:buFont typeface="Wingdings" charset="2"/>
              <a:buChar char=""/>
            </a:pPr>
            <a:r>
              <a:rPr lang="fr-FR" sz="2000" b="0" strike="noStrike" spc="-1">
                <a:solidFill>
                  <a:srgbClr val="000000"/>
                </a:solidFill>
                <a:latin typeface="Calibri"/>
                <a:ea typeface="DejaVu Sans"/>
              </a:rPr>
              <a:t>Avec l’ouverture de nouveaux centres à l’étude ;</a:t>
            </a:r>
            <a:endParaRPr lang="fr-FR" sz="2000" b="0" strike="noStrike" spc="-1">
              <a:latin typeface="Arial"/>
            </a:endParaRPr>
          </a:p>
          <a:p>
            <a:pPr marL="648000" lvl="2" indent="-200520" algn="just">
              <a:lnSpc>
                <a:spcPct val="100000"/>
              </a:lnSpc>
              <a:buClr>
                <a:srgbClr val="000000"/>
              </a:buClr>
              <a:buSzPct val="45000"/>
              <a:buFont typeface="Wingdings" charset="2"/>
              <a:buChar char=""/>
            </a:pPr>
            <a:r>
              <a:rPr lang="fr-FR" sz="2000" b="0" strike="noStrike" spc="-1">
                <a:solidFill>
                  <a:srgbClr val="000000"/>
                </a:solidFill>
                <a:latin typeface="Calibri"/>
                <a:ea typeface="DejaVu Sans"/>
              </a:rPr>
              <a:t>Avec l’armement de centres temporaires dans certaines communes ;</a:t>
            </a:r>
            <a:endParaRPr lang="fr-FR" sz="2000" b="0" strike="noStrike" spc="-1">
              <a:latin typeface="Arial"/>
            </a:endParaRPr>
          </a:p>
          <a:p>
            <a:pPr marL="648000" lvl="2" indent="-200520" algn="just">
              <a:lnSpc>
                <a:spcPct val="100000"/>
              </a:lnSpc>
              <a:buClr>
                <a:srgbClr val="000000"/>
              </a:buClr>
              <a:buSzPct val="45000"/>
              <a:buFont typeface="Wingdings" charset="2"/>
              <a:buChar char=""/>
            </a:pPr>
            <a:r>
              <a:rPr lang="fr-FR" sz="2000" b="0" strike="noStrike" spc="-1">
                <a:solidFill>
                  <a:srgbClr val="000000"/>
                </a:solidFill>
                <a:latin typeface="Calibri"/>
                <a:ea typeface="DejaVu Sans"/>
              </a:rPr>
              <a:t>Avec le déploiement, en projet, d’une équipe médicale mobile, qui permettra de vacciner des personnes âgées qui se trouvent dans l’impossibilité d’aller se déplacer.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2000" b="0" strike="noStrike" spc="-1">
                <a:solidFill>
                  <a:srgbClr val="000000"/>
                </a:solidFill>
                <a:latin typeface="Calibri"/>
                <a:ea typeface="DejaVu Sans"/>
              </a:rPr>
              <a:t>   </a:t>
            </a:r>
            <a:endParaRPr lang="fr-FR" sz="2000" b="0" strike="noStrike" spc="-1">
              <a:latin typeface="Arial"/>
            </a:endParaRPr>
          </a:p>
        </p:txBody>
      </p:sp>
      <p:sp>
        <p:nvSpPr>
          <p:cNvPr id="260"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466200" y="448200"/>
            <a:ext cx="3190680" cy="37555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62" name="CustomShape 2"/>
          <p:cNvSpPr/>
          <p:nvPr/>
        </p:nvSpPr>
        <p:spPr>
          <a:xfrm>
            <a:off x="484920" y="504000"/>
            <a:ext cx="3368520" cy="272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dirty="0">
                <a:solidFill>
                  <a:srgbClr val="E7E6E6"/>
                </a:solidFill>
                <a:latin typeface="Calibri Light"/>
                <a:ea typeface="DejaVu Sans"/>
              </a:rPr>
              <a:t>ETAT DES LIEUX </a:t>
            </a:r>
            <a:r>
              <a:rPr dirty="0"/>
              <a:t/>
            </a:r>
            <a:br>
              <a:rPr dirty="0"/>
            </a:br>
            <a:endParaRPr lang="fr-FR" sz="3400" b="0" strike="noStrike" spc="-1" dirty="0">
              <a:latin typeface="Arial"/>
            </a:endParaRPr>
          </a:p>
        </p:txBody>
      </p:sp>
      <p:sp>
        <p:nvSpPr>
          <p:cNvPr id="263" name="CustomShape 3"/>
          <p:cNvSpPr/>
          <p:nvPr/>
        </p:nvSpPr>
        <p:spPr>
          <a:xfrm>
            <a:off x="432000" y="4577400"/>
            <a:ext cx="3368520" cy="19342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64" name="CustomShape 4"/>
          <p:cNvSpPr/>
          <p:nvPr/>
        </p:nvSpPr>
        <p:spPr>
          <a:xfrm>
            <a:off x="4019760" y="686880"/>
            <a:ext cx="7755120" cy="59068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65" name="CustomShape 5"/>
          <p:cNvSpPr/>
          <p:nvPr/>
        </p:nvSpPr>
        <p:spPr>
          <a:xfrm>
            <a:off x="4379760" y="686880"/>
            <a:ext cx="7147440" cy="5509080"/>
          </a:xfrm>
          <a:prstGeom prst="rect">
            <a:avLst/>
          </a:prstGeom>
          <a:noFill/>
          <a:ln>
            <a:noFill/>
          </a:ln>
        </p:spPr>
        <p:style>
          <a:lnRef idx="0">
            <a:scrgbClr r="0" g="0" b="0"/>
          </a:lnRef>
          <a:fillRef idx="0">
            <a:scrgbClr r="0" g="0" b="0"/>
          </a:fillRef>
          <a:effectRef idx="0">
            <a:scrgbClr r="0" g="0" b="0"/>
          </a:effectRef>
          <a:fontRef idx="minor"/>
        </p:style>
      </p:sp>
      <p:sp>
        <p:nvSpPr>
          <p:cNvPr id="266" name="CustomShape 6"/>
          <p:cNvSpPr/>
          <p:nvPr/>
        </p:nvSpPr>
        <p:spPr>
          <a:xfrm>
            <a:off x="7248240" y="980640"/>
            <a:ext cx="3400560" cy="5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67" name="CustomShape 7"/>
          <p:cNvSpPr/>
          <p:nvPr/>
        </p:nvSpPr>
        <p:spPr>
          <a:xfrm>
            <a:off x="4019760" y="686880"/>
            <a:ext cx="7642800" cy="514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dirty="0" smtClean="0">
                <a:solidFill>
                  <a:srgbClr val="000000"/>
                </a:solidFill>
                <a:latin typeface="Calibri"/>
                <a:ea typeface="DejaVu Sans"/>
              </a:rPr>
              <a:t>Depuis </a:t>
            </a:r>
            <a:r>
              <a:rPr lang="fr-FR" sz="2400" b="1" strike="noStrike" spc="-1" dirty="0">
                <a:solidFill>
                  <a:srgbClr val="000000"/>
                </a:solidFill>
                <a:latin typeface="Calibri"/>
                <a:ea typeface="DejaVu Sans"/>
              </a:rPr>
              <a:t>le déploiement de la campagne vaccinale</a:t>
            </a:r>
            <a:endParaRPr lang="fr-FR" sz="2400" b="0" strike="noStrike" spc="-1" dirty="0">
              <a:latin typeface="Arial"/>
            </a:endParaRPr>
          </a:p>
          <a:p>
            <a:pPr algn="just">
              <a:lnSpc>
                <a:spcPct val="100000"/>
              </a:lnSpc>
            </a:pPr>
            <a:endParaRPr lang="fr-FR" sz="2400" b="0" strike="noStrike" spc="-1" dirty="0" smtClean="0">
              <a:latin typeface="Arial"/>
            </a:endParaRPr>
          </a:p>
          <a:p>
            <a:pPr algn="just">
              <a:lnSpc>
                <a:spcPct val="100000"/>
              </a:lnSpc>
            </a:pPr>
            <a:endParaRPr lang="fr-FR" sz="2400" spc="-1" dirty="0">
              <a:latin typeface="Arial"/>
            </a:endParaRPr>
          </a:p>
          <a:p>
            <a:pPr algn="just">
              <a:lnSpc>
                <a:spcPct val="100000"/>
              </a:lnSpc>
            </a:pPr>
            <a:endParaRPr lang="fr-FR" sz="2400" b="0" strike="noStrike" spc="-1" dirty="0">
              <a:latin typeface="Arial"/>
            </a:endParaRPr>
          </a:p>
          <a:p>
            <a:pPr algn="just">
              <a:lnSpc>
                <a:spcPct val="100000"/>
              </a:lnSpc>
            </a:pPr>
            <a:r>
              <a:rPr lang="fr-FR" sz="2400" b="1" spc="-1" dirty="0" smtClean="0">
                <a:latin typeface="Arial"/>
                <a:ea typeface="DejaVu Sans"/>
              </a:rPr>
              <a:t>5 460</a:t>
            </a:r>
            <a:r>
              <a:rPr lang="fr-FR" sz="2400" b="1" strike="noStrike" spc="-1" dirty="0" smtClean="0">
                <a:latin typeface="Arial"/>
                <a:ea typeface="DejaVu Sans"/>
              </a:rPr>
              <a:t> </a:t>
            </a:r>
            <a:r>
              <a:rPr lang="fr-FR" sz="2400" b="0" strike="noStrike" spc="-1" dirty="0">
                <a:latin typeface="Arial"/>
                <a:ea typeface="DejaVu Sans"/>
              </a:rPr>
              <a:t>flacons </a:t>
            </a:r>
            <a:r>
              <a:rPr lang="fr-FR" sz="2400" b="0" strike="noStrike" spc="-1" dirty="0">
                <a:solidFill>
                  <a:srgbClr val="000000"/>
                </a:solidFill>
                <a:latin typeface="Arial"/>
                <a:ea typeface="DejaVu Sans"/>
              </a:rPr>
              <a:t>PFIZER reçus à ce jour au </a:t>
            </a:r>
            <a:r>
              <a:rPr lang="fr-FR" sz="2400" b="0" strike="noStrike" spc="-1" dirty="0" smtClean="0">
                <a:solidFill>
                  <a:srgbClr val="000000"/>
                </a:solidFill>
                <a:latin typeface="Arial"/>
                <a:ea typeface="DejaVu Sans"/>
              </a:rPr>
              <a:t>CHA</a:t>
            </a:r>
          </a:p>
          <a:p>
            <a:pPr algn="just">
              <a:lnSpc>
                <a:spcPct val="100000"/>
              </a:lnSpc>
            </a:pPr>
            <a:endParaRPr lang="fr-FR" sz="2400" b="0" strike="noStrike" spc="-1" dirty="0">
              <a:latin typeface="Arial"/>
            </a:endParaRPr>
          </a:p>
          <a:p>
            <a:pPr algn="just">
              <a:lnSpc>
                <a:spcPct val="100000"/>
              </a:lnSpc>
            </a:pPr>
            <a:r>
              <a:rPr lang="fr-FR" sz="2400" spc="-1" dirty="0" smtClean="0">
                <a:solidFill>
                  <a:srgbClr val="000000"/>
                </a:solidFill>
                <a:latin typeface="Arial"/>
                <a:ea typeface="DejaVu Sans"/>
              </a:rPr>
              <a:t>Au total, </a:t>
            </a:r>
            <a:r>
              <a:rPr lang="fr-FR" sz="2400" b="1" strike="noStrike" spc="-1" dirty="0" smtClean="0">
                <a:latin typeface="Arial"/>
                <a:ea typeface="DejaVu Sans"/>
              </a:rPr>
              <a:t>22 </a:t>
            </a:r>
            <a:r>
              <a:rPr lang="fr-FR" sz="2400" b="1" spc="-1" dirty="0" smtClean="0">
                <a:latin typeface="Arial"/>
                <a:ea typeface="DejaVu Sans"/>
              </a:rPr>
              <a:t>039</a:t>
            </a:r>
            <a:r>
              <a:rPr lang="fr-FR" sz="2400" b="1" strike="noStrike" spc="-1" dirty="0" smtClean="0">
                <a:latin typeface="Arial"/>
                <a:ea typeface="DejaVu Sans"/>
              </a:rPr>
              <a:t> </a:t>
            </a:r>
            <a:r>
              <a:rPr lang="fr-FR" sz="2400" b="0" strike="noStrike" spc="-1" dirty="0" smtClean="0">
                <a:solidFill>
                  <a:srgbClr val="000000"/>
                </a:solidFill>
                <a:latin typeface="Arial"/>
                <a:ea typeface="DejaVu Sans"/>
              </a:rPr>
              <a:t>personnes </a:t>
            </a:r>
            <a:r>
              <a:rPr lang="fr-FR" sz="2400" b="0" strike="noStrike" spc="-1" dirty="0">
                <a:solidFill>
                  <a:srgbClr val="000000"/>
                </a:solidFill>
                <a:latin typeface="Arial"/>
                <a:ea typeface="DejaVu Sans"/>
              </a:rPr>
              <a:t>vaccinées dans le  </a:t>
            </a:r>
            <a:r>
              <a:rPr lang="fr-FR" sz="2400" b="0" strike="noStrike" spc="-1" dirty="0" smtClean="0">
                <a:solidFill>
                  <a:srgbClr val="000000"/>
                </a:solidFill>
                <a:latin typeface="Arial"/>
                <a:ea typeface="DejaVu Sans"/>
              </a:rPr>
              <a:t>département dont</a:t>
            </a:r>
            <a:endParaRPr lang="fr-FR" b="0" strike="noStrike" spc="-1" dirty="0" smtClean="0">
              <a:solidFill>
                <a:srgbClr val="000000"/>
              </a:solidFill>
              <a:latin typeface="Arial"/>
              <a:ea typeface="DejaVu Sans"/>
            </a:endParaRPr>
          </a:p>
          <a:p>
            <a:pPr algn="just">
              <a:lnSpc>
                <a:spcPct val="100000"/>
              </a:lnSpc>
            </a:pPr>
            <a:endParaRPr lang="fr-FR" sz="2400" spc="-1" dirty="0" smtClean="0">
              <a:solidFill>
                <a:srgbClr val="000000"/>
              </a:solidFill>
              <a:latin typeface="Arial"/>
              <a:ea typeface="DejaVu Sans"/>
            </a:endParaRPr>
          </a:p>
          <a:p>
            <a:pPr algn="just">
              <a:lnSpc>
                <a:spcPct val="100000"/>
              </a:lnSpc>
            </a:pPr>
            <a:endParaRPr lang="fr-FR" sz="2400" b="1" strike="noStrike" spc="-1" dirty="0">
              <a:solidFill>
                <a:srgbClr val="000000"/>
              </a:solidFill>
              <a:latin typeface="Arial"/>
              <a:ea typeface="DejaVu Sans"/>
            </a:endParaRPr>
          </a:p>
          <a:p>
            <a:pPr algn="just">
              <a:lnSpc>
                <a:spcPct val="100000"/>
              </a:lnSpc>
            </a:pPr>
            <a:r>
              <a:rPr lang="fr-FR" sz="2400" b="1" strike="noStrike" spc="-1" dirty="0" smtClean="0">
                <a:solidFill>
                  <a:srgbClr val="000000"/>
                </a:solidFill>
                <a:latin typeface="Arial"/>
                <a:ea typeface="DejaVu Sans"/>
              </a:rPr>
              <a:t>3 858 </a:t>
            </a:r>
            <a:r>
              <a:rPr lang="fr-FR" sz="2400" b="0" strike="noStrike" spc="-1" dirty="0" smtClean="0">
                <a:solidFill>
                  <a:srgbClr val="000000"/>
                </a:solidFill>
                <a:latin typeface="Arial"/>
                <a:ea typeface="DejaVu Sans"/>
              </a:rPr>
              <a:t>résidents soit </a:t>
            </a:r>
            <a:r>
              <a:rPr lang="fr-FR" sz="2400" b="1" strike="noStrike" spc="-1" dirty="0" smtClean="0">
                <a:solidFill>
                  <a:srgbClr val="000000"/>
                </a:solidFill>
                <a:latin typeface="Arial"/>
                <a:ea typeface="DejaVu Sans"/>
              </a:rPr>
              <a:t>17,5% </a:t>
            </a:r>
            <a:r>
              <a:rPr lang="fr-FR" sz="2400" strike="noStrike" spc="-1" dirty="0" smtClean="0">
                <a:solidFill>
                  <a:srgbClr val="000000"/>
                </a:solidFill>
                <a:latin typeface="Arial"/>
                <a:ea typeface="DejaVu Sans"/>
              </a:rPr>
              <a:t>des personnes vaccinées.</a:t>
            </a:r>
            <a:endParaRPr lang="fr-FR" sz="240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p:txBody>
      </p:sp>
      <p:sp>
        <p:nvSpPr>
          <p:cNvPr id="268" name="CustomShape 8"/>
          <p:cNvSpPr/>
          <p:nvPr/>
        </p:nvSpPr>
        <p:spPr>
          <a:xfrm>
            <a:off x="532800" y="4765320"/>
            <a:ext cx="30510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466200" y="448200"/>
            <a:ext cx="319032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79"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a:solidFill>
                  <a:srgbClr val="E7E6E6"/>
                </a:solidFill>
                <a:latin typeface="Calibri Light"/>
                <a:ea typeface="DejaVu Sans"/>
              </a:rPr>
              <a:t>LES PRINCIPES DE DEPLOIEMENT DE LA VACCINATION EN VAUCLUSE </a:t>
            </a:r>
            <a:r>
              <a:t/>
            </a:r>
            <a:br/>
            <a:endParaRPr lang="fr-FR" sz="3400" b="0" strike="noStrike" spc="-1">
              <a:latin typeface="Arial"/>
            </a:endParaRPr>
          </a:p>
        </p:txBody>
      </p:sp>
      <p:sp>
        <p:nvSpPr>
          <p:cNvPr id="280" name="CustomShape 3"/>
          <p:cNvSpPr/>
          <p:nvPr/>
        </p:nvSpPr>
        <p:spPr>
          <a:xfrm>
            <a:off x="432000" y="4577400"/>
            <a:ext cx="336816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81" name="CustomShape 4"/>
          <p:cNvSpPr/>
          <p:nvPr/>
        </p:nvSpPr>
        <p:spPr>
          <a:xfrm>
            <a:off x="4019760" y="686880"/>
            <a:ext cx="7642440" cy="5906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82"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283"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84" name="CustomShape 7"/>
          <p:cNvSpPr/>
          <p:nvPr/>
        </p:nvSpPr>
        <p:spPr>
          <a:xfrm>
            <a:off x="4079880" y="576000"/>
            <a:ext cx="758232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200" b="1" strike="noStrike" spc="-1">
                <a:solidFill>
                  <a:srgbClr val="000000"/>
                </a:solidFill>
                <a:latin typeface="Calibri"/>
                <a:ea typeface="DejaVu Sans"/>
              </a:rPr>
              <a:t>Plusieurs catégories de population à vacciner ont été définies en priorité par les autorités sanitaires</a:t>
            </a:r>
            <a:r>
              <a:rPr lang="fr-FR" sz="2200" b="0" strike="noStrike" spc="-1">
                <a:solidFill>
                  <a:srgbClr val="000000"/>
                </a:solidFill>
                <a:latin typeface="Calibri"/>
                <a:ea typeface="DejaVu Sans"/>
              </a:rPr>
              <a:t> </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nSpc>
                <a:spcPct val="100000"/>
              </a:lnSpc>
            </a:pPr>
            <a:endParaRPr lang="fr-FR" sz="2200" b="0" strike="noStrike" spc="-1">
              <a:latin typeface="Arial"/>
            </a:endParaRPr>
          </a:p>
        </p:txBody>
      </p:sp>
      <p:sp>
        <p:nvSpPr>
          <p:cNvPr id="285"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pic>
        <p:nvPicPr>
          <p:cNvPr id="286" name="Image 285"/>
          <p:cNvPicPr/>
          <p:nvPr/>
        </p:nvPicPr>
        <p:blipFill>
          <a:blip r:embed="rId2"/>
          <a:stretch/>
        </p:blipFill>
        <p:spPr>
          <a:xfrm>
            <a:off x="4322880" y="1296000"/>
            <a:ext cx="6894000" cy="5312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66200" y="448200"/>
            <a:ext cx="3375000" cy="376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66" name="CustomShape 2"/>
          <p:cNvSpPr/>
          <p:nvPr/>
        </p:nvSpPr>
        <p:spPr>
          <a:xfrm>
            <a:off x="466200" y="731520"/>
            <a:ext cx="3375000" cy="31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Calibri Light"/>
                <a:ea typeface="DejaVu Sans"/>
              </a:rPr>
              <a:t>Point de situation épidémiologique</a:t>
            </a:r>
            <a:r>
              <a:t/>
            </a:r>
            <a:br/>
            <a:endParaRPr lang="fr-FR" sz="3600" b="0" strike="noStrike" spc="-1">
              <a:latin typeface="Arial"/>
            </a:endParaRPr>
          </a:p>
        </p:txBody>
      </p:sp>
      <p:sp>
        <p:nvSpPr>
          <p:cNvPr id="167" name="CustomShape 3"/>
          <p:cNvSpPr/>
          <p:nvPr/>
        </p:nvSpPr>
        <p:spPr>
          <a:xfrm>
            <a:off x="466200" y="4419360"/>
            <a:ext cx="3375000" cy="19407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168" name="CustomShape 4"/>
          <p:cNvSpPr/>
          <p:nvPr/>
        </p:nvSpPr>
        <p:spPr>
          <a:xfrm>
            <a:off x="4151880" y="648702"/>
            <a:ext cx="7839000" cy="57349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169" name="CustomShape 5"/>
          <p:cNvSpPr/>
          <p:nvPr/>
        </p:nvSpPr>
        <p:spPr>
          <a:xfrm>
            <a:off x="4079880" y="606060"/>
            <a:ext cx="6922440" cy="55592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fr-FR" sz="1800" b="0" strike="noStrike" spc="-1" dirty="0">
              <a:latin typeface="Arial"/>
            </a:endParaRPr>
          </a:p>
          <a:p>
            <a:pPr>
              <a:lnSpc>
                <a:spcPct val="100000"/>
              </a:lnSpc>
            </a:pPr>
            <a:r>
              <a:rPr lang="fr-FR" sz="1800" b="1" strike="noStrike" spc="-1" dirty="0">
                <a:solidFill>
                  <a:srgbClr val="000000"/>
                </a:solidFill>
                <a:latin typeface="Arial"/>
                <a:ea typeface="DejaVu Sans"/>
              </a:rPr>
              <a:t>Evolution du taux d’incidence : </a:t>
            </a:r>
            <a:endParaRPr lang="fr-FR" sz="1800" b="0" strike="noStrike" spc="-1" dirty="0">
              <a:latin typeface="Arial"/>
            </a:endParaRPr>
          </a:p>
          <a:p>
            <a:pPr marL="457200">
              <a:lnSpc>
                <a:spcPct val="100000"/>
              </a:lnSpc>
            </a:pPr>
            <a:r>
              <a:rPr lang="fr-FR" spc="-1" dirty="0">
                <a:latin typeface="Arial"/>
              </a:rPr>
              <a:t/>
            </a:r>
            <a:br>
              <a:rPr lang="fr-FR" spc="-1" dirty="0">
                <a:latin typeface="Arial"/>
              </a:rPr>
            </a:br>
            <a:r>
              <a:rPr lang="fr-FR" sz="1800" b="1" strike="noStrike" spc="-1" dirty="0" smtClean="0">
                <a:solidFill>
                  <a:srgbClr val="000000"/>
                </a:solidFill>
                <a:latin typeface="Arial"/>
                <a:ea typeface="DejaVu Sans"/>
              </a:rPr>
              <a:t>Semaine </a:t>
            </a:r>
            <a:r>
              <a:rPr lang="fr-FR" sz="1800" b="1" strike="noStrike" spc="-1" dirty="0">
                <a:solidFill>
                  <a:srgbClr val="000000"/>
                </a:solidFill>
                <a:latin typeface="Arial"/>
                <a:ea typeface="DejaVu Sans"/>
              </a:rPr>
              <a:t>41 : 158 pour 100 000 habitants</a:t>
            </a:r>
            <a:r>
              <a:rPr dirty="0"/>
              <a:t/>
            </a:r>
            <a:br>
              <a:rPr dirty="0"/>
            </a:br>
            <a:r>
              <a:rPr lang="fr-FR" sz="1800" b="1" strike="noStrike" spc="-1" dirty="0">
                <a:solidFill>
                  <a:srgbClr val="000000"/>
                </a:solidFill>
                <a:latin typeface="Arial"/>
                <a:ea typeface="DejaVu Sans"/>
              </a:rPr>
              <a:t>Semaine 42 : 236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43 : 423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44 : 725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45 : 639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46 : 357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47 : 177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48 : 141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49 : 135 pour 100 000 habitants </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50 : 153 pour 100 000 habitants </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51 : 191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52 : 169 pour 100 000 habitants </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53 : 181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1   : 265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2   : 267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3   : 289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4   : 256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5   : 231 pour 100 000 habitants</a:t>
            </a:r>
            <a:endParaRPr lang="fr-FR" sz="1800" b="0" strike="noStrike" spc="-1" dirty="0">
              <a:latin typeface="Arial"/>
            </a:endParaRPr>
          </a:p>
          <a:p>
            <a:pPr marL="457200">
              <a:lnSpc>
                <a:spcPct val="100000"/>
              </a:lnSpc>
            </a:pPr>
            <a:r>
              <a:rPr lang="fr-FR" sz="1800" b="1" strike="noStrike" spc="-1" dirty="0">
                <a:solidFill>
                  <a:srgbClr val="000000"/>
                </a:solidFill>
                <a:latin typeface="Arial"/>
                <a:ea typeface="DejaVu Sans"/>
              </a:rPr>
              <a:t>Semaine 6   : </a:t>
            </a:r>
            <a:r>
              <a:rPr lang="fr-FR" sz="1800" b="1" strike="noStrike" spc="-1" dirty="0" smtClean="0">
                <a:solidFill>
                  <a:srgbClr val="000000"/>
                </a:solidFill>
                <a:latin typeface="Arial"/>
                <a:ea typeface="DejaVu Sans"/>
              </a:rPr>
              <a:t>240 </a:t>
            </a:r>
            <a:r>
              <a:rPr lang="fr-FR" sz="1800" b="1" strike="noStrike" spc="-1" dirty="0">
                <a:solidFill>
                  <a:srgbClr val="000000"/>
                </a:solidFill>
                <a:latin typeface="Arial"/>
                <a:ea typeface="DejaVu Sans"/>
              </a:rPr>
              <a:t>pour 100 000 habitants</a:t>
            </a:r>
            <a:endParaRPr lang="fr-FR" sz="1800" b="0" strike="noStrike" spc="-1" dirty="0">
              <a:latin typeface="Arial"/>
            </a:endParaRPr>
          </a:p>
          <a:p>
            <a:pPr marL="457200">
              <a:lnSpc>
                <a:spcPct val="100000"/>
              </a:lnSpc>
            </a:pPr>
            <a:r>
              <a:rPr lang="fr-FR" sz="1800" b="1" strike="noStrike" spc="-1" dirty="0">
                <a:solidFill>
                  <a:srgbClr val="FF0000"/>
                </a:solidFill>
                <a:latin typeface="Arial"/>
                <a:ea typeface="DejaVu Sans"/>
              </a:rPr>
              <a:t>Semaine 7 </a:t>
            </a:r>
            <a:r>
              <a:rPr lang="fr-FR" sz="1800" b="1" strike="noStrike" spc="-1" dirty="0" smtClean="0">
                <a:solidFill>
                  <a:srgbClr val="FF0000"/>
                </a:solidFill>
                <a:latin typeface="Arial"/>
                <a:ea typeface="DejaVu Sans"/>
              </a:rPr>
              <a:t>  : </a:t>
            </a:r>
            <a:r>
              <a:rPr lang="fr-FR" b="1" spc="-1" dirty="0" smtClean="0">
                <a:solidFill>
                  <a:srgbClr val="FF0000"/>
                </a:solidFill>
                <a:latin typeface="Arial"/>
                <a:ea typeface="DejaVu Sans"/>
              </a:rPr>
              <a:t>210 pour 100 000 habitants</a:t>
            </a:r>
            <a:endParaRPr lang="fr-FR" sz="1800" b="0" strike="noStrike" spc="-1" dirty="0">
              <a:latin typeface="Arial"/>
            </a:endParaRPr>
          </a:p>
          <a:p>
            <a:pPr marL="457200">
              <a:lnSpc>
                <a:spcPct val="100000"/>
              </a:lnSpc>
            </a:pPr>
            <a:endParaRPr lang="fr-FR" sz="1200" b="0" strike="noStrike" spc="-1" dirty="0" smtClean="0">
              <a:latin typeface="Arial"/>
            </a:endParaRPr>
          </a:p>
          <a:p>
            <a:pPr marL="457200">
              <a:lnSpc>
                <a:spcPct val="100000"/>
              </a:lnSpc>
            </a:pPr>
            <a:r>
              <a:rPr lang="fr-FR" sz="1800" b="1" strike="noStrike" spc="-1" dirty="0" smtClean="0">
                <a:solidFill>
                  <a:srgbClr val="000000"/>
                </a:solidFill>
                <a:latin typeface="Arial"/>
                <a:ea typeface="DejaVu Sans"/>
              </a:rPr>
              <a:t>⇒  </a:t>
            </a:r>
            <a:r>
              <a:rPr lang="fr-FR" sz="1800" b="1" strike="noStrike" spc="-1" dirty="0">
                <a:solidFill>
                  <a:srgbClr val="000000"/>
                </a:solidFill>
                <a:latin typeface="Arial"/>
                <a:ea typeface="DejaVu Sans"/>
              </a:rPr>
              <a:t>Taux d’incidence </a:t>
            </a:r>
            <a:r>
              <a:rPr lang="fr-FR" sz="1800" b="1" strike="noStrike" spc="-1" dirty="0" smtClean="0">
                <a:solidFill>
                  <a:srgbClr val="000000"/>
                </a:solidFill>
                <a:latin typeface="Arial"/>
                <a:ea typeface="DejaVu Sans"/>
              </a:rPr>
              <a:t>en très nette </a:t>
            </a:r>
            <a:r>
              <a:rPr lang="fr-FR" sz="1800" b="1" strike="noStrike" spc="-1" dirty="0">
                <a:solidFill>
                  <a:srgbClr val="000000"/>
                </a:solidFill>
                <a:latin typeface="Arial"/>
                <a:ea typeface="DejaVu Sans"/>
              </a:rPr>
              <a:t>baisse</a:t>
            </a:r>
            <a:endParaRPr lang="fr-FR" sz="1800" b="0" strike="noStrike" spc="-1" dirty="0">
              <a:latin typeface="Arial"/>
            </a:endParaRPr>
          </a:p>
        </p:txBody>
      </p:sp>
      <p:sp>
        <p:nvSpPr>
          <p:cNvPr id="170" name="CustomShape 6"/>
          <p:cNvSpPr/>
          <p:nvPr/>
        </p:nvSpPr>
        <p:spPr>
          <a:xfrm>
            <a:off x="839520" y="4797000"/>
            <a:ext cx="2625840" cy="121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b="1" strike="noStrike" spc="-1">
                <a:solidFill>
                  <a:srgbClr val="E7E6E6"/>
                </a:solidFill>
                <a:latin typeface="Calibri Light"/>
                <a:ea typeface="DejaVu Sans"/>
              </a:rPr>
              <a:t>Incidence </a:t>
            </a:r>
            <a:r>
              <a:rPr lang="fr-FR" sz="2000" b="1" strike="noStrike" spc="-1">
                <a:solidFill>
                  <a:srgbClr val="E7E6E6"/>
                </a:solidFill>
                <a:latin typeface="Calibri Light"/>
                <a:ea typeface="DejaVu Sans"/>
              </a:rPr>
              <a:t>(nouveaux cas pendant une semaine)</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466200" y="448200"/>
            <a:ext cx="319032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88"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a:solidFill>
                  <a:srgbClr val="E7E6E6"/>
                </a:solidFill>
                <a:latin typeface="Calibri Light"/>
                <a:ea typeface="DejaVu Sans"/>
              </a:rPr>
              <a:t>LES PRINCIPES DE DEPLOIEMENT DE LA VACCINATION EN VAUCLUSE </a:t>
            </a:r>
            <a:r>
              <a:t/>
            </a:r>
            <a:br/>
            <a:endParaRPr lang="fr-FR" sz="3400" b="0" strike="noStrike" spc="-1">
              <a:latin typeface="Arial"/>
            </a:endParaRPr>
          </a:p>
        </p:txBody>
      </p:sp>
      <p:sp>
        <p:nvSpPr>
          <p:cNvPr id="289" name="CustomShape 3"/>
          <p:cNvSpPr/>
          <p:nvPr/>
        </p:nvSpPr>
        <p:spPr>
          <a:xfrm>
            <a:off x="432000" y="4577400"/>
            <a:ext cx="336816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90" name="CustomShape 4"/>
          <p:cNvSpPr/>
          <p:nvPr/>
        </p:nvSpPr>
        <p:spPr>
          <a:xfrm>
            <a:off x="4019760" y="686880"/>
            <a:ext cx="7642440" cy="5906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291"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292"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293" name="CustomShape 7"/>
          <p:cNvSpPr/>
          <p:nvPr/>
        </p:nvSpPr>
        <p:spPr>
          <a:xfrm>
            <a:off x="4079880" y="576000"/>
            <a:ext cx="758232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200" b="1" strike="noStrike" spc="-1">
                <a:solidFill>
                  <a:srgbClr val="000000"/>
                </a:solidFill>
                <a:latin typeface="Calibri"/>
                <a:ea typeface="DejaVu Sans"/>
              </a:rPr>
              <a:t>Plusieurs catégories de population à vacciner ont été définies en priorité par les autorités sanitaires</a:t>
            </a:r>
            <a:r>
              <a:rPr lang="fr-FR" sz="2200" b="0" strike="noStrike" spc="-1">
                <a:solidFill>
                  <a:srgbClr val="000000"/>
                </a:solidFill>
                <a:latin typeface="Calibri"/>
                <a:ea typeface="DejaVu Sans"/>
              </a:rPr>
              <a:t> </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nSpc>
                <a:spcPct val="100000"/>
              </a:lnSpc>
            </a:pPr>
            <a:endParaRPr lang="fr-FR" sz="2200" b="0" strike="noStrike" spc="-1">
              <a:latin typeface="Arial"/>
            </a:endParaRPr>
          </a:p>
        </p:txBody>
      </p:sp>
      <p:sp>
        <p:nvSpPr>
          <p:cNvPr id="294"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pic>
        <p:nvPicPr>
          <p:cNvPr id="295" name="Image 294"/>
          <p:cNvPicPr/>
          <p:nvPr/>
        </p:nvPicPr>
        <p:blipFill>
          <a:blip r:embed="rId2"/>
          <a:stretch/>
        </p:blipFill>
        <p:spPr>
          <a:xfrm>
            <a:off x="4856760" y="1398600"/>
            <a:ext cx="6432120" cy="4562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466200" y="448200"/>
            <a:ext cx="319032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97"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a:solidFill>
                  <a:srgbClr val="E7E6E6"/>
                </a:solidFill>
                <a:latin typeface="Calibri Light"/>
                <a:ea typeface="DejaVu Sans"/>
              </a:rPr>
              <a:t>LES PRINCIPES DE DEPLOIEMENT DE LA VACCINATION EN VAUCLUSE </a:t>
            </a:r>
            <a:r>
              <a:t/>
            </a:r>
            <a:br/>
            <a:endParaRPr lang="fr-FR" sz="3400" b="0" strike="noStrike" spc="-1">
              <a:latin typeface="Arial"/>
            </a:endParaRPr>
          </a:p>
        </p:txBody>
      </p:sp>
      <p:sp>
        <p:nvSpPr>
          <p:cNvPr id="298" name="CustomShape 3"/>
          <p:cNvSpPr/>
          <p:nvPr/>
        </p:nvSpPr>
        <p:spPr>
          <a:xfrm>
            <a:off x="432000" y="4577400"/>
            <a:ext cx="336816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299" name="CustomShape 4"/>
          <p:cNvSpPr/>
          <p:nvPr/>
        </p:nvSpPr>
        <p:spPr>
          <a:xfrm>
            <a:off x="4019760" y="686880"/>
            <a:ext cx="7642440" cy="5906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00"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301"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02" name="CustomShape 7"/>
          <p:cNvSpPr/>
          <p:nvPr/>
        </p:nvSpPr>
        <p:spPr>
          <a:xfrm>
            <a:off x="4079880" y="844920"/>
            <a:ext cx="758232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200" b="1" strike="noStrike" spc="-1" dirty="0">
                <a:solidFill>
                  <a:srgbClr val="000000"/>
                </a:solidFill>
                <a:latin typeface="Calibri"/>
                <a:ea typeface="DejaVu Sans"/>
              </a:rPr>
              <a:t>Quelques conseils à destination de la population : </a:t>
            </a:r>
            <a:endParaRPr lang="fr-FR" sz="2200" b="0" strike="noStrike" spc="-1" dirty="0">
              <a:latin typeface="Arial"/>
            </a:endParaRPr>
          </a:p>
          <a:p>
            <a:pPr algn="just">
              <a:lnSpc>
                <a:spcPct val="100000"/>
              </a:lnSpc>
            </a:pPr>
            <a:endParaRPr lang="fr-FR" sz="2200" b="0" strike="noStrike" spc="-1" dirty="0">
              <a:latin typeface="Arial"/>
            </a:endParaRPr>
          </a:p>
          <a:p>
            <a:pPr marL="216000" indent="-200520" algn="just">
              <a:lnSpc>
                <a:spcPct val="100000"/>
              </a:lnSpc>
              <a:buClr>
                <a:srgbClr val="000000"/>
              </a:buClr>
              <a:buFont typeface="Wingdings" charset="2"/>
              <a:buChar char=""/>
            </a:pPr>
            <a:r>
              <a:rPr lang="fr-FR" sz="2200" b="0" strike="noStrike" spc="-1" dirty="0">
                <a:solidFill>
                  <a:srgbClr val="000000"/>
                </a:solidFill>
                <a:latin typeface="Calibri"/>
                <a:ea typeface="DejaVu Sans"/>
              </a:rPr>
              <a:t>La vaccination de ces publics prioritaires sera progressive et s’étalera au cours des prochaines semaines.</a:t>
            </a:r>
            <a:endParaRPr lang="fr-FR" sz="2200" b="0" strike="noStrike" spc="-1" dirty="0">
              <a:latin typeface="Arial"/>
            </a:endParaRPr>
          </a:p>
          <a:p>
            <a:pPr algn="just">
              <a:lnSpc>
                <a:spcPct val="100000"/>
              </a:lnSpc>
            </a:pPr>
            <a:endParaRPr lang="fr-FR" sz="2200" b="0" strike="noStrike" spc="-1" dirty="0">
              <a:latin typeface="Arial"/>
            </a:endParaRPr>
          </a:p>
          <a:p>
            <a:pPr marL="216000" indent="-200520" algn="just">
              <a:lnSpc>
                <a:spcPct val="100000"/>
              </a:lnSpc>
              <a:buClr>
                <a:srgbClr val="000000"/>
              </a:buClr>
              <a:buFont typeface="Wingdings" charset="2"/>
              <a:buChar char=""/>
            </a:pPr>
            <a:r>
              <a:rPr lang="fr-FR" sz="2200" b="0" strike="noStrike" spc="-1" dirty="0">
                <a:solidFill>
                  <a:srgbClr val="000000"/>
                </a:solidFill>
                <a:latin typeface="Calibri"/>
                <a:ea typeface="DejaVu Sans"/>
              </a:rPr>
              <a:t>De nouveaux créneaux de vaccination et de nouveaux centres pourront être ouverts en fonction de l’arrivée de nouvelles doses. A noter que les plages de rendez-vous ouvertes intègrent la contrainte de l’injection de la seconde dose à </a:t>
            </a:r>
            <a:r>
              <a:rPr lang="fr-FR" sz="2200" b="0" strike="noStrike" spc="-1" dirty="0" smtClean="0">
                <a:solidFill>
                  <a:srgbClr val="000000"/>
                </a:solidFill>
                <a:latin typeface="Calibri"/>
                <a:ea typeface="DejaVu Sans"/>
              </a:rPr>
              <a:t>J+4 </a:t>
            </a:r>
            <a:r>
              <a:rPr lang="fr-FR" sz="2200" b="0" strike="noStrike" spc="-1" dirty="0">
                <a:solidFill>
                  <a:srgbClr val="000000"/>
                </a:solidFill>
                <a:latin typeface="Calibri"/>
                <a:ea typeface="DejaVu Sans"/>
              </a:rPr>
              <a:t>semaines. </a:t>
            </a:r>
            <a:endParaRPr lang="fr-FR" sz="2200" b="0" strike="noStrike" spc="-1" dirty="0">
              <a:latin typeface="Arial"/>
            </a:endParaRPr>
          </a:p>
          <a:p>
            <a:pPr algn="just">
              <a:lnSpc>
                <a:spcPct val="100000"/>
              </a:lnSpc>
            </a:pPr>
            <a:endParaRPr lang="fr-FR" sz="2200" b="0" strike="noStrike" spc="-1" dirty="0">
              <a:latin typeface="Arial"/>
            </a:endParaRPr>
          </a:p>
          <a:p>
            <a:pPr marL="216000" indent="-200520" algn="just">
              <a:lnSpc>
                <a:spcPct val="100000"/>
              </a:lnSpc>
              <a:buClr>
                <a:srgbClr val="000000"/>
              </a:buClr>
              <a:buFont typeface="Wingdings" charset="2"/>
              <a:buChar char=""/>
            </a:pPr>
            <a:r>
              <a:rPr lang="fr-FR" sz="2200" b="0" strike="noStrike" spc="-1" dirty="0">
                <a:solidFill>
                  <a:srgbClr val="000000"/>
                </a:solidFill>
                <a:latin typeface="Calibri"/>
                <a:ea typeface="DejaVu Sans"/>
              </a:rPr>
              <a:t>Il convient de privilégier, en tant que faire se peut, la prise de rendez-vous en ligne sur les plateformes en ligne des centres de vaccination. </a:t>
            </a: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endParaRPr lang="fr-FR" sz="2200" b="0" strike="noStrike" spc="-1" dirty="0">
              <a:latin typeface="Arial"/>
            </a:endParaRPr>
          </a:p>
          <a:p>
            <a:pPr>
              <a:lnSpc>
                <a:spcPct val="100000"/>
              </a:lnSpc>
            </a:pPr>
            <a:endParaRPr lang="fr-FR" sz="2200" b="0" strike="noStrike" spc="-1" dirty="0">
              <a:latin typeface="Arial"/>
            </a:endParaRPr>
          </a:p>
        </p:txBody>
      </p:sp>
      <p:sp>
        <p:nvSpPr>
          <p:cNvPr id="303"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466200" y="448200"/>
            <a:ext cx="319032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05"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400" b="1" strike="noStrike" spc="-1">
                <a:solidFill>
                  <a:srgbClr val="E7E6E6"/>
                </a:solidFill>
                <a:latin typeface="Calibri Light"/>
                <a:ea typeface="DejaVu Sans"/>
              </a:rPr>
              <a:t>ETAT DES LIEUX </a:t>
            </a:r>
            <a:r>
              <a:t/>
            </a:r>
            <a:br/>
            <a:endParaRPr lang="fr-FR" sz="3400" b="0" strike="noStrike" spc="-1">
              <a:latin typeface="Arial"/>
            </a:endParaRPr>
          </a:p>
        </p:txBody>
      </p:sp>
      <p:sp>
        <p:nvSpPr>
          <p:cNvPr id="306" name="CustomShape 3"/>
          <p:cNvSpPr/>
          <p:nvPr/>
        </p:nvSpPr>
        <p:spPr>
          <a:xfrm>
            <a:off x="432000" y="4577400"/>
            <a:ext cx="336816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07" name="CustomShape 4"/>
          <p:cNvSpPr/>
          <p:nvPr/>
        </p:nvSpPr>
        <p:spPr>
          <a:xfrm>
            <a:off x="4019760" y="686880"/>
            <a:ext cx="7642440" cy="5906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08"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309"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10" name="CustomShape 7"/>
          <p:cNvSpPr/>
          <p:nvPr/>
        </p:nvSpPr>
        <p:spPr>
          <a:xfrm>
            <a:off x="4176000" y="877680"/>
            <a:ext cx="758232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DejaVu Sans"/>
              </a:rPr>
              <a:t>Depuis le lundi 25 janvier</a:t>
            </a:r>
            <a:endParaRPr lang="fr-FR" sz="2400" b="0" strike="noStrike" spc="-1">
              <a:latin typeface="Arial"/>
            </a:endParaRPr>
          </a:p>
          <a:p>
            <a:pPr algn="just">
              <a:lnSpc>
                <a:spcPct val="100000"/>
              </a:lnSpc>
            </a:pPr>
            <a:endParaRPr lang="fr-FR" sz="2400" b="0" strike="noStrike" spc="-1">
              <a:latin typeface="Arial"/>
            </a:endParaRPr>
          </a:p>
          <a:p>
            <a:pPr marL="285840" indent="-268560" algn="just">
              <a:lnSpc>
                <a:spcPct val="100000"/>
              </a:lnSpc>
              <a:buClr>
                <a:srgbClr val="000000"/>
              </a:buClr>
              <a:buFont typeface="Symbol"/>
              <a:buChar char=""/>
            </a:pPr>
            <a:r>
              <a:rPr lang="fr-FR" sz="2400" b="0" strike="noStrike" spc="-1">
                <a:solidFill>
                  <a:srgbClr val="000000"/>
                </a:solidFill>
                <a:latin typeface="Calibri"/>
                <a:ea typeface="DejaVu Sans"/>
              </a:rPr>
              <a:t>14  centres de vaccinations sont ouverts </a:t>
            </a:r>
            <a:endParaRPr lang="fr-FR" sz="2400" b="0" strike="noStrike" spc="-1">
              <a:latin typeface="Arial"/>
            </a:endParaRPr>
          </a:p>
          <a:p>
            <a:pPr marL="285840" indent="-268560" algn="just">
              <a:lnSpc>
                <a:spcPct val="100000"/>
              </a:lnSpc>
              <a:buClr>
                <a:srgbClr val="000000"/>
              </a:buClr>
              <a:buFont typeface="Symbol"/>
              <a:buChar char=""/>
            </a:pPr>
            <a:r>
              <a:rPr lang="fr-FR" sz="2400" b="1" strike="noStrike" spc="-1">
                <a:solidFill>
                  <a:srgbClr val="000000"/>
                </a:solidFill>
                <a:latin typeface="Calibri"/>
                <a:ea typeface="DejaVu Sans"/>
              </a:rPr>
              <a:t>2 nouveaux centres à partir du 1</a:t>
            </a:r>
            <a:r>
              <a:rPr lang="fr-FR" sz="2400" b="1" strike="noStrike" spc="-1" baseline="101000">
                <a:solidFill>
                  <a:srgbClr val="000000"/>
                </a:solidFill>
                <a:latin typeface="Calibri"/>
                <a:ea typeface="DejaVu Sans"/>
              </a:rPr>
              <a:t>er</a:t>
            </a:r>
            <a:r>
              <a:rPr lang="fr-FR" sz="2400" b="1" strike="noStrike" spc="-1">
                <a:solidFill>
                  <a:srgbClr val="000000"/>
                </a:solidFill>
                <a:latin typeface="Calibri"/>
                <a:ea typeface="DejaVu Sans"/>
              </a:rPr>
              <a:t> mars : Morières-lès-Avignon et la Barbière</a:t>
            </a:r>
            <a:endParaRPr lang="fr-FR" sz="2400" b="0" strike="noStrike" spc="-1">
              <a:latin typeface="Arial"/>
            </a:endParaRPr>
          </a:p>
          <a:p>
            <a:pPr algn="just">
              <a:lnSpc>
                <a:spcPct val="100000"/>
              </a:lnSpc>
            </a:pPr>
            <a:endParaRPr lang="fr-FR" sz="2400" b="0" strike="noStrike" spc="-1">
              <a:latin typeface="Arial"/>
            </a:endParaRPr>
          </a:p>
          <a:p>
            <a:pPr marL="285840" indent="-268560" algn="just">
              <a:lnSpc>
                <a:spcPct val="100000"/>
              </a:lnSpc>
              <a:buClr>
                <a:srgbClr val="000000"/>
              </a:buClr>
              <a:buFont typeface="Symbol"/>
              <a:buChar char=""/>
            </a:pPr>
            <a:r>
              <a:rPr lang="fr-FR" sz="2400" b="0" strike="noStrike" spc="-1">
                <a:solidFill>
                  <a:srgbClr val="000000"/>
                </a:solidFill>
                <a:latin typeface="Calibri"/>
                <a:ea typeface="DejaVu Sans"/>
              </a:rPr>
              <a:t>Le déploiement d’une équipe mobile devrait aboutir, avec une première tournée sur le plateau de Sault début mars, en partenariat avec le SDIS et l’ordre des médecins.</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2400" b="1" strike="noStrike" spc="-1">
                <a:solidFill>
                  <a:srgbClr val="000000"/>
                </a:solidFill>
                <a:latin typeface="Calibri"/>
                <a:ea typeface="DejaVu Sans"/>
              </a:rPr>
              <a:t>La liste des centres est accessible sur le site </a:t>
            </a:r>
            <a:r>
              <a:rPr lang="fr-FR" sz="2400" b="1" u="sng" strike="noStrike" spc="-1">
                <a:solidFill>
                  <a:srgbClr val="0000FF"/>
                </a:solidFill>
                <a:uFillTx/>
                <a:latin typeface="Calibri"/>
                <a:ea typeface="DejaVu Sans"/>
                <a:hlinkClick r:id="rId2"/>
              </a:rPr>
              <a:t>www.sante.fr</a:t>
            </a:r>
            <a:r>
              <a:rPr lang="fr-FR" sz="2400" b="1" strike="noStrike" spc="-1">
                <a:solidFill>
                  <a:srgbClr val="000000"/>
                </a:solidFill>
                <a:latin typeface="Calibri"/>
                <a:ea typeface="DejaVu Sans"/>
              </a:rPr>
              <a:t> &amp; https://www.paca.ars.sante.fr/centres-de-vaccination-covid19</a:t>
            </a:r>
            <a:endParaRPr lang="fr-FR" sz="2400" b="0" strike="noStrike" spc="-1">
              <a:latin typeface="Arial"/>
            </a:endParaRPr>
          </a:p>
          <a:p>
            <a:pPr algn="just">
              <a:lnSpc>
                <a:spcPct val="100000"/>
              </a:lnSpc>
            </a:pPr>
            <a:endParaRPr lang="fr-FR" sz="2400" b="0" strike="noStrike" spc="-1">
              <a:latin typeface="Arial"/>
            </a:endParaRPr>
          </a:p>
        </p:txBody>
      </p:sp>
      <p:sp>
        <p:nvSpPr>
          <p:cNvPr id="311"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72000" y="504000"/>
            <a:ext cx="3046680" cy="3755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90000"/>
              </a:lnSpc>
            </a:pPr>
            <a:endParaRPr lang="fr-FR" sz="1800" b="0" strike="noStrike" spc="-1">
              <a:latin typeface="Arial"/>
            </a:endParaRPr>
          </a:p>
          <a:p>
            <a:pPr>
              <a:lnSpc>
                <a:spcPct val="90000"/>
              </a:lnSpc>
            </a:pPr>
            <a:r>
              <a:rPr lang="fr-FR" sz="3200" b="1" strike="noStrike" spc="-1">
                <a:solidFill>
                  <a:srgbClr val="E7E6E6"/>
                </a:solidFill>
                <a:latin typeface="Calibri Light"/>
                <a:ea typeface="DejaVu Sans"/>
              </a:rPr>
              <a:t>CARTOGRAPHIE DES CENTRES</a:t>
            </a:r>
            <a:endParaRPr lang="fr-FR" sz="3200" b="0" strike="noStrike" spc="-1">
              <a:latin typeface="Arial"/>
            </a:endParaRPr>
          </a:p>
        </p:txBody>
      </p:sp>
      <p:sp>
        <p:nvSpPr>
          <p:cNvPr id="313" name="CustomShape 2"/>
          <p:cNvSpPr/>
          <p:nvPr/>
        </p:nvSpPr>
        <p:spPr>
          <a:xfrm>
            <a:off x="484920" y="504000"/>
            <a:ext cx="3368160" cy="27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t/>
            </a:r>
            <a:br/>
            <a:endParaRPr lang="fr-FR" sz="1800" b="0" strike="noStrike" spc="-1">
              <a:latin typeface="Arial"/>
            </a:endParaRPr>
          </a:p>
        </p:txBody>
      </p:sp>
      <p:sp>
        <p:nvSpPr>
          <p:cNvPr id="314" name="CustomShape 3"/>
          <p:cNvSpPr/>
          <p:nvPr/>
        </p:nvSpPr>
        <p:spPr>
          <a:xfrm>
            <a:off x="72000" y="4392000"/>
            <a:ext cx="2864880" cy="1933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r>
              <a:rPr lang="fr-FR" sz="1800" b="1" strike="noStrike" spc="-1">
                <a:solidFill>
                  <a:srgbClr val="FFFFFF"/>
                </a:solidFill>
                <a:latin typeface="Arial"/>
                <a:ea typeface="DejaVu Sans"/>
              </a:rPr>
              <a:t>DEPLOIEMENT DE LA CAMPAGNE VACCINALE</a:t>
            </a:r>
            <a:endParaRPr lang="fr-FR" sz="1800" b="0" strike="noStrike" spc="-1">
              <a:latin typeface="Arial"/>
            </a:endParaRPr>
          </a:p>
        </p:txBody>
      </p:sp>
      <p:sp>
        <p:nvSpPr>
          <p:cNvPr id="315" name="CustomShape 4"/>
          <p:cNvSpPr/>
          <p:nvPr/>
        </p:nvSpPr>
        <p:spPr>
          <a:xfrm>
            <a:off x="4019760" y="686880"/>
            <a:ext cx="7642440" cy="5906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16" name="CustomShape 5"/>
          <p:cNvSpPr/>
          <p:nvPr/>
        </p:nvSpPr>
        <p:spPr>
          <a:xfrm>
            <a:off x="4379760" y="686880"/>
            <a:ext cx="7147080" cy="5508720"/>
          </a:xfrm>
          <a:prstGeom prst="rect">
            <a:avLst/>
          </a:prstGeom>
          <a:noFill/>
          <a:ln>
            <a:noFill/>
          </a:ln>
        </p:spPr>
        <p:style>
          <a:lnRef idx="0">
            <a:scrgbClr r="0" g="0" b="0"/>
          </a:lnRef>
          <a:fillRef idx="0">
            <a:scrgbClr r="0" g="0" b="0"/>
          </a:fillRef>
          <a:effectRef idx="0">
            <a:scrgbClr r="0" g="0" b="0"/>
          </a:effectRef>
          <a:fontRef idx="minor"/>
        </p:style>
      </p:sp>
      <p:sp>
        <p:nvSpPr>
          <p:cNvPr id="317" name="CustomShape 6"/>
          <p:cNvSpPr/>
          <p:nvPr/>
        </p:nvSpPr>
        <p:spPr>
          <a:xfrm>
            <a:off x="7248240" y="980640"/>
            <a:ext cx="3400200" cy="59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318" name="CustomShape 7"/>
          <p:cNvSpPr/>
          <p:nvPr/>
        </p:nvSpPr>
        <p:spPr>
          <a:xfrm>
            <a:off x="4079880" y="844920"/>
            <a:ext cx="7582320" cy="5011200"/>
          </a:xfrm>
          <a:prstGeom prst="rect">
            <a:avLst/>
          </a:prstGeom>
          <a:noFill/>
          <a:ln>
            <a:noFill/>
          </a:ln>
        </p:spPr>
        <p:style>
          <a:lnRef idx="0">
            <a:scrgbClr r="0" g="0" b="0"/>
          </a:lnRef>
          <a:fillRef idx="0">
            <a:scrgbClr r="0" g="0" b="0"/>
          </a:fillRef>
          <a:effectRef idx="0">
            <a:scrgbClr r="0" g="0" b="0"/>
          </a:effectRef>
          <a:fontRef idx="minor"/>
        </p:style>
      </p:sp>
      <p:sp>
        <p:nvSpPr>
          <p:cNvPr id="319" name="CustomShape 8"/>
          <p:cNvSpPr/>
          <p:nvPr/>
        </p:nvSpPr>
        <p:spPr>
          <a:xfrm>
            <a:off x="532800" y="4765320"/>
            <a:ext cx="3050640" cy="1554120"/>
          </a:xfrm>
          <a:prstGeom prst="rect">
            <a:avLst/>
          </a:prstGeom>
          <a:noFill/>
          <a:ln>
            <a:noFill/>
          </a:ln>
        </p:spPr>
        <p:style>
          <a:lnRef idx="0">
            <a:scrgbClr r="0" g="0" b="0"/>
          </a:lnRef>
          <a:fillRef idx="0">
            <a:scrgbClr r="0" g="0" b="0"/>
          </a:fillRef>
          <a:effectRef idx="0">
            <a:scrgbClr r="0" g="0" b="0"/>
          </a:effectRef>
          <a:fontRef idx="minor"/>
        </p:style>
      </p:sp>
      <p:pic>
        <p:nvPicPr>
          <p:cNvPr id="320" name="Image 319"/>
          <p:cNvPicPr/>
          <p:nvPr/>
        </p:nvPicPr>
        <p:blipFill>
          <a:blip r:embed="rId2"/>
          <a:stretch/>
        </p:blipFill>
        <p:spPr>
          <a:xfrm>
            <a:off x="3290040" y="216000"/>
            <a:ext cx="8839800" cy="6305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466200" y="448200"/>
            <a:ext cx="3368520" cy="37555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22" name="CustomShape 2"/>
          <p:cNvSpPr/>
          <p:nvPr/>
        </p:nvSpPr>
        <p:spPr>
          <a:xfrm>
            <a:off x="466200" y="731520"/>
            <a:ext cx="3368520" cy="3191760"/>
          </a:xfrm>
          <a:prstGeom prst="rect">
            <a:avLst/>
          </a:prstGeom>
          <a:noFill/>
          <a:ln>
            <a:noFill/>
          </a:ln>
        </p:spPr>
        <p:style>
          <a:lnRef idx="0">
            <a:scrgbClr r="0" g="0" b="0"/>
          </a:lnRef>
          <a:fillRef idx="0">
            <a:scrgbClr r="0" g="0" b="0"/>
          </a:fillRef>
          <a:effectRef idx="0">
            <a:scrgbClr r="0" g="0" b="0"/>
          </a:effectRef>
          <a:fontRef idx="minor"/>
        </p:style>
      </p:sp>
      <p:sp>
        <p:nvSpPr>
          <p:cNvPr id="323" name="CustomShape 3"/>
          <p:cNvSpPr/>
          <p:nvPr/>
        </p:nvSpPr>
        <p:spPr>
          <a:xfrm>
            <a:off x="466200" y="4419360"/>
            <a:ext cx="3368520" cy="19342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24" name="CustomShape 4"/>
          <p:cNvSpPr/>
          <p:nvPr/>
        </p:nvSpPr>
        <p:spPr>
          <a:xfrm>
            <a:off x="3960000" y="300600"/>
            <a:ext cx="7727400" cy="62110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25" name="CustomShape 5"/>
          <p:cNvSpPr/>
          <p:nvPr/>
        </p:nvSpPr>
        <p:spPr>
          <a:xfrm>
            <a:off x="4272120" y="925200"/>
            <a:ext cx="7323480" cy="54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spcBef>
                <a:spcPts val="1001"/>
              </a:spcBef>
              <a:spcAft>
                <a:spcPts val="1426"/>
              </a:spcAft>
            </a:pPr>
            <a:r>
              <a:rPr lang="fr-FR" sz="6000" b="1" strike="noStrike" spc="-1">
                <a:solidFill>
                  <a:srgbClr val="000000"/>
                </a:solidFill>
                <a:latin typeface="Calibri"/>
                <a:ea typeface="DejaVu Sans"/>
              </a:rPr>
              <a:t>MESURES ADMINISTRATIVES </a:t>
            </a:r>
            <a:endParaRPr lang="fr-FR" sz="6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371520" y="432000"/>
            <a:ext cx="3369960" cy="3756960"/>
          </a:xfrm>
          <a:prstGeom prst="rect">
            <a:avLst/>
          </a:prstGeom>
          <a:solidFill>
            <a:srgbClr val="595959"/>
          </a:solidFill>
          <a:ln w="255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FFFFFF"/>
                </a:solidFill>
                <a:latin typeface="Arial"/>
                <a:ea typeface="DejaVu Sans"/>
              </a:rPr>
              <a:t>Décret  du 17 février 2021</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1800" b="0" strike="noStrike" spc="-1">
                <a:solidFill>
                  <a:srgbClr val="FFFFFF"/>
                </a:solidFill>
                <a:latin typeface="Arial"/>
                <a:ea typeface="DejaVu Sans"/>
              </a:rPr>
              <a:t>modifiant le décret n°2020-1310 du 29 octobre 2020 prescrivant les mesures générales nécessaires pour faire face à l’épidémie de covid-19 </a:t>
            </a:r>
            <a:endParaRPr lang="fr-FR" sz="1800" b="0" strike="noStrike" spc="-1">
              <a:latin typeface="Arial"/>
            </a:endParaRPr>
          </a:p>
        </p:txBody>
      </p:sp>
      <p:sp>
        <p:nvSpPr>
          <p:cNvPr id="327" name="CustomShape 2"/>
          <p:cNvSpPr/>
          <p:nvPr/>
        </p:nvSpPr>
        <p:spPr>
          <a:xfrm>
            <a:off x="465480" y="731160"/>
            <a:ext cx="3369960" cy="3193200"/>
          </a:xfrm>
          <a:prstGeom prst="rect">
            <a:avLst/>
          </a:prstGeom>
          <a:noFill/>
          <a:ln>
            <a:noFill/>
          </a:ln>
        </p:spPr>
        <p:style>
          <a:lnRef idx="0">
            <a:scrgbClr r="0" g="0" b="0"/>
          </a:lnRef>
          <a:fillRef idx="0">
            <a:scrgbClr r="0" g="0" b="0"/>
          </a:fillRef>
          <a:effectRef idx="0">
            <a:scrgbClr r="0" g="0" b="0"/>
          </a:effectRef>
          <a:fontRef idx="minor"/>
        </p:style>
      </p:sp>
      <p:sp>
        <p:nvSpPr>
          <p:cNvPr id="328" name="CustomShape 3"/>
          <p:cNvSpPr/>
          <p:nvPr/>
        </p:nvSpPr>
        <p:spPr>
          <a:xfrm>
            <a:off x="371520" y="4320000"/>
            <a:ext cx="3369960" cy="193572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329" name="CustomShape 4"/>
          <p:cNvSpPr/>
          <p:nvPr/>
        </p:nvSpPr>
        <p:spPr>
          <a:xfrm>
            <a:off x="4103640" y="503640"/>
            <a:ext cx="7729200" cy="5852880"/>
          </a:xfrm>
          <a:prstGeom prst="rect">
            <a:avLst/>
          </a:prstGeom>
          <a:solidFill>
            <a:srgbClr val="808080">
              <a:alpha val="20000"/>
            </a:srgbClr>
          </a:solidFill>
          <a:ln w="25560">
            <a:noFill/>
          </a:ln>
        </p:spPr>
        <p:style>
          <a:lnRef idx="0">
            <a:scrgbClr r="0" g="0" b="0"/>
          </a:lnRef>
          <a:fillRef idx="0">
            <a:scrgbClr r="0" g="0" b="0"/>
          </a:fillRef>
          <a:effectRef idx="0">
            <a:scrgbClr r="0" g="0" b="0"/>
          </a:effectRef>
          <a:fontRef idx="minor"/>
        </p:style>
        <p:txBody>
          <a:bodyPr lIns="90000" tIns="45000" rIns="90000" bIns="45000"/>
          <a:lstStyle/>
          <a:p>
            <a:r>
              <a:rPr lang="fr-FR" sz="1800" b="1" strike="noStrike" spc="-1">
                <a:solidFill>
                  <a:srgbClr val="000000"/>
                </a:solidFill>
                <a:latin typeface="Arial"/>
                <a:ea typeface="DejaVu Sans"/>
              </a:rPr>
              <a:t>Interdiction des cours de danse</a:t>
            </a:r>
            <a:endParaRPr lang="fr-FR" sz="1800" b="0" strike="noStrike" spc="-1">
              <a:latin typeface="Arial"/>
            </a:endParaRPr>
          </a:p>
          <a:p>
            <a:endParaRPr lang="fr-FR" sz="1800" b="0" strike="noStrike" spc="-1">
              <a:latin typeface="Arial"/>
            </a:endParaRPr>
          </a:p>
          <a:p>
            <a:r>
              <a:rPr lang="fr-FR" sz="1400" b="0" i="1" strike="noStrike" spc="-1">
                <a:solidFill>
                  <a:srgbClr val="000000"/>
                </a:solidFill>
                <a:latin typeface="Arial"/>
                <a:ea typeface="DejaVu Sans"/>
              </a:rPr>
              <a:t>Article 35 du décret du 29 octobre 2020</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Ceci ne concerne que les cours de danse dans le cadre d’activité extrascolaire, dispensés dans les conservatoires salles polyvalentes, gymnases. Cette article ne concerne pas la danse dans le cadre d’activité professionnel. </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800" b="1" strike="noStrike" spc="-1">
                <a:solidFill>
                  <a:srgbClr val="000000"/>
                </a:solidFill>
                <a:latin typeface="Arial"/>
                <a:ea typeface="DejaVu Sans"/>
              </a:rPr>
              <a:t>Modification du régime de contravention réprimant la violation aux règles sanitaires</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400" b="0" strike="noStrike" spc="-1">
                <a:solidFill>
                  <a:srgbClr val="000000"/>
                </a:solidFill>
                <a:latin typeface="Arial"/>
                <a:ea typeface="DejaVu Sans"/>
              </a:rPr>
              <a:t>Un exploitant d’un ERP </a:t>
            </a:r>
            <a:r>
              <a:rPr lang="fr-FR" sz="1400" b="1" strike="noStrike" spc="-1">
                <a:solidFill>
                  <a:srgbClr val="000000"/>
                </a:solidFill>
                <a:latin typeface="Arial"/>
                <a:ea typeface="DejaVu Sans"/>
              </a:rPr>
              <a:t>qui ne respecte pas les règles d’ouverture et de fermeture, y compris en ce qui concerne les conditions d’accès et de présence du public, édictées dans le cadre de l’état d’urgence sanitaire,</a:t>
            </a:r>
            <a:r>
              <a:rPr lang="fr-FR" sz="1400" b="0" strike="noStrike" spc="-1">
                <a:solidFill>
                  <a:srgbClr val="000000"/>
                </a:solidFill>
                <a:latin typeface="Arial"/>
                <a:ea typeface="DejaVu Sans"/>
              </a:rPr>
              <a:t> peut être sanctionné d’une contravention de cinquième classe dès le premier montant. Cette contravention peut faire l’objet de la procédure d’amende forfaitaire, qui est alors </a:t>
            </a:r>
            <a:r>
              <a:rPr lang="fr-FR" sz="1400" b="1" strike="noStrike" spc="-1">
                <a:solidFill>
                  <a:srgbClr val="000000"/>
                </a:solidFill>
                <a:latin typeface="Arial"/>
                <a:ea typeface="DejaVu Sans"/>
              </a:rPr>
              <a:t>fixée à 500 euros, ou à 1000 euros en cas d’amende forfaitaire majorée</a:t>
            </a:r>
            <a:r>
              <a:rPr lang="fr-FR" sz="1400" b="0" strike="noStrike" spc="-1">
                <a:solidFill>
                  <a:srgbClr val="000000"/>
                </a:solidFill>
                <a:latin typeface="Arial"/>
                <a:ea typeface="DejaVu Sans"/>
              </a:rPr>
              <a:t>.</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nSpc>
                <a:spcPct val="100000"/>
              </a:lnSpc>
            </a:pPr>
            <a:endParaRPr lang="fr-FR" sz="1400" b="0" strike="noStrike" spc="-1">
              <a:latin typeface="Arial"/>
            </a:endParaRPr>
          </a:p>
          <a:p>
            <a:pPr>
              <a:lnSpc>
                <a:spcPct val="100000"/>
              </a:lnSpc>
            </a:pPr>
            <a:endParaRPr lang="fr-FR" sz="1400" b="0" strike="noStrike" spc="-1">
              <a:latin typeface="Arial"/>
            </a:endParaRPr>
          </a:p>
        </p:txBody>
      </p:sp>
      <p:sp>
        <p:nvSpPr>
          <p:cNvPr id="330" name="CustomShape 5"/>
          <p:cNvSpPr/>
          <p:nvPr/>
        </p:nvSpPr>
        <p:spPr>
          <a:xfrm>
            <a:off x="4271760" y="925200"/>
            <a:ext cx="7324920" cy="5431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31" name="CustomShape 1"/>
          <p:cNvSpPr/>
          <p:nvPr/>
        </p:nvSpPr>
        <p:spPr>
          <a:xfrm>
            <a:off x="466200" y="380520"/>
            <a:ext cx="3365280" cy="375228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32" name="CustomShape 2"/>
          <p:cNvSpPr/>
          <p:nvPr/>
        </p:nvSpPr>
        <p:spPr>
          <a:xfrm>
            <a:off x="420840" y="380520"/>
            <a:ext cx="3365280" cy="30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Renforcement des mesures de couvre-feu</a:t>
            </a:r>
            <a:endParaRPr lang="fr-FR" sz="3600" b="0" strike="noStrike" spc="-1">
              <a:latin typeface="Arial"/>
            </a:endParaRPr>
          </a:p>
        </p:txBody>
      </p:sp>
      <p:sp>
        <p:nvSpPr>
          <p:cNvPr id="333" name="CustomShape 3"/>
          <p:cNvSpPr/>
          <p:nvPr/>
        </p:nvSpPr>
        <p:spPr>
          <a:xfrm>
            <a:off x="466200" y="4419360"/>
            <a:ext cx="3365280" cy="19310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endParaRPr lang="fr-FR" sz="1800" b="0" strike="noStrike" spc="-1">
              <a:latin typeface="Arial"/>
            </a:endParaRPr>
          </a:p>
          <a:p>
            <a:endParaRPr lang="fr-FR" sz="1800" b="0" strike="noStrike" spc="-1">
              <a:latin typeface="Arial"/>
            </a:endParaRPr>
          </a:p>
          <a:p>
            <a:r>
              <a:rPr lang="fr-FR" sz="1800" b="0" strike="noStrike" spc="-1">
                <a:solidFill>
                  <a:srgbClr val="FFFFFF"/>
                </a:solidFill>
                <a:latin typeface="Arial"/>
                <a:ea typeface="DejaVu Sans"/>
              </a:rPr>
              <a:t>Nouvelles mesures sanitaires </a:t>
            </a:r>
            <a:endParaRPr lang="fr-FR" sz="1800" b="0" strike="noStrike" spc="-1">
              <a:latin typeface="Arial"/>
            </a:endParaRPr>
          </a:p>
          <a:p>
            <a:r>
              <a:rPr lang="fr-FR" sz="1800" b="0" strike="noStrike" spc="-1">
                <a:solidFill>
                  <a:srgbClr val="FFFFFF"/>
                </a:solidFill>
                <a:latin typeface="Arial"/>
                <a:ea typeface="DejaVu Sans"/>
              </a:rPr>
              <a:t>depuis le dimanche 31 janvier</a:t>
            </a:r>
            <a:endParaRPr lang="fr-FR" sz="1800" b="0" strike="noStrike" spc="-1">
              <a:latin typeface="Arial"/>
            </a:endParaRPr>
          </a:p>
        </p:txBody>
      </p:sp>
      <p:sp>
        <p:nvSpPr>
          <p:cNvPr id="334" name="CustomShape 4"/>
          <p:cNvSpPr/>
          <p:nvPr/>
        </p:nvSpPr>
        <p:spPr>
          <a:xfrm>
            <a:off x="4152960" y="488880"/>
            <a:ext cx="7639560" cy="590364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35" name="CustomShape 5"/>
          <p:cNvSpPr/>
          <p:nvPr/>
        </p:nvSpPr>
        <p:spPr>
          <a:xfrm>
            <a:off x="4248000" y="576000"/>
            <a:ext cx="6988680" cy="54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9640" algn="just">
              <a:lnSpc>
                <a:spcPct val="100000"/>
              </a:lnSpc>
              <a:spcBef>
                <a:spcPts val="1001"/>
              </a:spcBef>
            </a:pPr>
            <a:endParaRPr lang="fr-FR" sz="2000" b="0" strike="noStrike" spc="-1">
              <a:latin typeface="Arial"/>
            </a:endParaRPr>
          </a:p>
        </p:txBody>
      </p:sp>
      <p:sp>
        <p:nvSpPr>
          <p:cNvPr id="336" name="CustomShape 6"/>
          <p:cNvSpPr/>
          <p:nvPr/>
        </p:nvSpPr>
        <p:spPr>
          <a:xfrm>
            <a:off x="4125240" y="576000"/>
            <a:ext cx="7521480" cy="552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Calibri"/>
                <a:ea typeface="DejaVu Sans"/>
              </a:rPr>
              <a:t>Depuis le dimanche 31 janvier</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600" b="1" strike="noStrike" spc="-1">
                <a:solidFill>
                  <a:srgbClr val="000000"/>
                </a:solidFill>
                <a:latin typeface="Calibri"/>
                <a:ea typeface="DejaVu Sans"/>
              </a:rPr>
              <a:t>Les entrées et sorties du territoire français sont davantage contraintes.</a:t>
            </a:r>
            <a:endParaRPr lang="fr-FR" sz="1600" b="0" strike="noStrike" spc="-1">
              <a:latin typeface="Arial"/>
            </a:endParaRPr>
          </a:p>
          <a:p>
            <a:pPr>
              <a:lnSpc>
                <a:spcPct val="100000"/>
              </a:lnSpc>
            </a:pPr>
            <a:endParaRPr lang="fr-FR" sz="16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Les entrées et sorties du territoire français vers ou depuis un pays en dehors de l'Union Européenne sont interdites, sauf motif impérieux ;</a:t>
            </a:r>
            <a:endParaRPr lang="fr-FR" sz="14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L’entrée sur le territoire depuis un pays de l'Union Européenne est conditionnée à un test PCR ;</a:t>
            </a:r>
            <a:endParaRPr lang="fr-FR" sz="14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Les déplacements en direction des territoires d’Outre-Mer sont soumis à un test PCR et à un motif impérieux.</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600" b="1" strike="noStrike" spc="-1">
                <a:solidFill>
                  <a:srgbClr val="000000"/>
                </a:solidFill>
                <a:latin typeface="Calibri"/>
                <a:ea typeface="DejaVu Sans"/>
              </a:rPr>
              <a:t>Les commerces non alimentaire des centres commerciaux de plus de 20 000 m²  sont fermés.</a:t>
            </a:r>
            <a:r>
              <a:rPr lang="fr-FR" sz="1600" b="0" strike="noStrike" spc="-1">
                <a:solidFill>
                  <a:srgbClr val="000000"/>
                </a:solidFill>
                <a:latin typeface="Calibri"/>
                <a:ea typeface="DejaVu Sans"/>
              </a:rPr>
              <a:t> </a:t>
            </a:r>
            <a:endParaRPr lang="fr-FR" sz="1600" b="0" strike="noStrike" spc="-1">
              <a:latin typeface="Arial"/>
            </a:endParaRPr>
          </a:p>
          <a:p>
            <a:pPr algn="just">
              <a:lnSpc>
                <a:spcPct val="100000"/>
              </a:lnSpc>
            </a:pPr>
            <a:r>
              <a:rPr lang="fr-FR" sz="1400" b="0" i="1" strike="noStrike" spc="-1">
                <a:solidFill>
                  <a:srgbClr val="000000"/>
                </a:solidFill>
                <a:latin typeface="Calibri"/>
                <a:ea typeface="DejaVu Sans"/>
              </a:rPr>
              <a:t>Si l’ouverture des commerces reste le principe, les commerces qui génèrent des brassages de population importants et présentant ainsi un risque de circulation accrue du virus sont fermés.</a:t>
            </a:r>
            <a:endParaRPr lang="fr-FR" sz="1400" b="0" strike="noStrike" spc="-1">
              <a:latin typeface="Arial"/>
            </a:endParaRPr>
          </a:p>
          <a:p>
            <a:pPr>
              <a:lnSpc>
                <a:spcPct val="100000"/>
              </a:lnSpc>
            </a:pPr>
            <a:r>
              <a:rPr lang="fr-FR" sz="1400" b="0" strike="noStrike" spc="-1">
                <a:solidFill>
                  <a:srgbClr val="000000"/>
                </a:solidFill>
                <a:latin typeface="Calibri"/>
                <a:ea typeface="DejaVu Sans"/>
              </a:rPr>
              <a:t>Sont concernés en Vaucluse :</a:t>
            </a:r>
            <a:endParaRPr lang="fr-FR" sz="14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 centre commercial Avignon nord ;</a:t>
            </a:r>
            <a:endParaRPr lang="fr-FR" sz="14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 magasin IKEA à Vedène ;</a:t>
            </a:r>
            <a:endParaRPr lang="fr-FR" sz="14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 centre commercial Cap sud à Avignon ;</a:t>
            </a:r>
            <a:endParaRPr lang="fr-FR" sz="1400" b="0" strike="noStrike" spc="-1">
              <a:latin typeface="Arial"/>
            </a:endParaRPr>
          </a:p>
          <a:p>
            <a:pPr marL="216000" indent="-206280">
              <a:lnSpc>
                <a:spcPct val="100000"/>
              </a:lnSpc>
              <a:buClr>
                <a:srgbClr val="000000"/>
              </a:buClr>
              <a:buSzPct val="45000"/>
              <a:buFont typeface="Wingdings" charset="2"/>
              <a:buChar char=""/>
            </a:pPr>
            <a:r>
              <a:rPr lang="fr-FR" sz="1400" b="0" strike="noStrike" spc="-1">
                <a:solidFill>
                  <a:srgbClr val="000000"/>
                </a:solidFill>
                <a:latin typeface="Calibri"/>
                <a:ea typeface="DejaVu Sans"/>
              </a:rPr>
              <a:t>Le centre commercial Mistral 7 à Avignon.</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600" b="1" strike="noStrike" spc="-1">
                <a:solidFill>
                  <a:srgbClr val="000000"/>
                </a:solidFill>
                <a:latin typeface="Calibri"/>
                <a:ea typeface="DejaVu Sans"/>
              </a:rPr>
              <a:t>Un renforcement de la jauge</a:t>
            </a:r>
            <a:r>
              <a:rPr lang="fr-FR" sz="1400" b="0" strike="noStrike" spc="-1">
                <a:solidFill>
                  <a:srgbClr val="000000"/>
                </a:solidFill>
                <a:latin typeface="Calibri"/>
                <a:ea typeface="DejaVu Sans"/>
              </a:rPr>
              <a:t> avec une personne pour 10 m² de surface pour les commerces de plus de 400 m². </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0" strike="noStrike" spc="-1">
                <a:solidFill>
                  <a:srgbClr val="000000"/>
                </a:solidFill>
                <a:latin typeface="Calibri"/>
                <a:ea typeface="DejaVu Sans"/>
              </a:rPr>
              <a:t>Les commerces fermés bénéficieront du fonds de solidarité renforcé, de l’activité partielle sans reste à charge, de l’exonération des cotisations patronales et de l’aide au paiement des cotisations salariales.</a:t>
            </a:r>
            <a:endParaRPr lang="fr-FR" sz="1400" b="0" strike="noStrike" spc="-1">
              <a:latin typeface="Arial"/>
            </a:endParaRPr>
          </a:p>
          <a:p>
            <a:pPr>
              <a:lnSpc>
                <a:spcPct val="100000"/>
              </a:lnSpc>
            </a:pPr>
            <a:endParaRPr lang="fr-FR" sz="1400" b="0" strike="noStrike" spc="-1">
              <a:latin typeface="Arial"/>
            </a:endParaRPr>
          </a:p>
          <a:p>
            <a:pPr>
              <a:lnSpc>
                <a:spcPct val="100000"/>
              </a:lnSpc>
            </a:pPr>
            <a:endParaRPr lang="fr-FR" sz="1400" b="0" strike="noStrike" spc="-1">
              <a:latin typeface="Arial"/>
            </a:endParaRPr>
          </a:p>
          <a:p>
            <a:pPr>
              <a:lnSpc>
                <a:spcPct val="100000"/>
              </a:lnSpc>
            </a:pPr>
            <a:endParaRPr lang="fr-FR" sz="1400" b="0" strike="noStrike" spc="-1">
              <a:latin typeface="Arial"/>
            </a:endParaRPr>
          </a:p>
          <a:p>
            <a:pPr>
              <a:lnSpc>
                <a:spcPct val="100000"/>
              </a:lnSpc>
            </a:pPr>
            <a:endParaRPr lang="fr-FR" sz="1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466200" y="448200"/>
            <a:ext cx="3368520" cy="37555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38" name="CustomShape 2"/>
          <p:cNvSpPr/>
          <p:nvPr/>
        </p:nvSpPr>
        <p:spPr>
          <a:xfrm>
            <a:off x="466200" y="731520"/>
            <a:ext cx="3368520" cy="319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39" name="CustomShape 3"/>
          <p:cNvSpPr/>
          <p:nvPr/>
        </p:nvSpPr>
        <p:spPr>
          <a:xfrm>
            <a:off x="466200" y="4419360"/>
            <a:ext cx="3368520" cy="19342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40" name="CustomShape 4"/>
          <p:cNvSpPr/>
          <p:nvPr/>
        </p:nvSpPr>
        <p:spPr>
          <a:xfrm>
            <a:off x="3960000" y="300600"/>
            <a:ext cx="7727400" cy="62110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41" name="CustomShape 5"/>
          <p:cNvSpPr/>
          <p:nvPr/>
        </p:nvSpPr>
        <p:spPr>
          <a:xfrm>
            <a:off x="4272120" y="925200"/>
            <a:ext cx="7323480" cy="54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spcBef>
                <a:spcPts val="1001"/>
              </a:spcBef>
              <a:spcAft>
                <a:spcPts val="1426"/>
              </a:spcAft>
            </a:pPr>
            <a:r>
              <a:rPr lang="fr-FR" sz="6000" b="1" strike="noStrike" spc="-1">
                <a:solidFill>
                  <a:srgbClr val="000000"/>
                </a:solidFill>
                <a:latin typeface="Calibri"/>
                <a:ea typeface="DejaVu Sans"/>
              </a:rPr>
              <a:t>Prolongation des mesures départementales </a:t>
            </a:r>
            <a:endParaRPr lang="fr-FR" sz="6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42" name="CustomShape 1"/>
          <p:cNvSpPr/>
          <p:nvPr/>
        </p:nvSpPr>
        <p:spPr>
          <a:xfrm>
            <a:off x="466200" y="380520"/>
            <a:ext cx="3365280" cy="375228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43" name="CustomShape 2"/>
          <p:cNvSpPr/>
          <p:nvPr/>
        </p:nvSpPr>
        <p:spPr>
          <a:xfrm>
            <a:off x="432000" y="224280"/>
            <a:ext cx="3665520" cy="318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Arrêtés préfectoraux </a:t>
            </a:r>
            <a:endParaRPr lang="fr-FR" sz="3600" b="0" strike="noStrike" spc="-1">
              <a:latin typeface="Arial"/>
            </a:endParaRPr>
          </a:p>
          <a:p>
            <a:pPr>
              <a:lnSpc>
                <a:spcPct val="90000"/>
              </a:lnSpc>
            </a:pPr>
            <a:r>
              <a:rPr lang="fr-FR" sz="3600" b="1" strike="noStrike" spc="-1">
                <a:solidFill>
                  <a:srgbClr val="E7E6E6"/>
                </a:solidFill>
                <a:latin typeface="Arial"/>
                <a:ea typeface="DejaVu Sans"/>
              </a:rPr>
              <a:t>du 28 novembre 2020 </a:t>
            </a:r>
            <a:endParaRPr lang="fr-FR" sz="3600" b="0" strike="noStrike" spc="-1">
              <a:latin typeface="Arial"/>
            </a:endParaRPr>
          </a:p>
        </p:txBody>
      </p:sp>
      <p:sp>
        <p:nvSpPr>
          <p:cNvPr id="344" name="CustomShape 3"/>
          <p:cNvSpPr/>
          <p:nvPr/>
        </p:nvSpPr>
        <p:spPr>
          <a:xfrm>
            <a:off x="466200" y="4419360"/>
            <a:ext cx="3365280" cy="19310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45" name="CustomShape 4"/>
          <p:cNvSpPr/>
          <p:nvPr/>
        </p:nvSpPr>
        <p:spPr>
          <a:xfrm>
            <a:off x="4125240" y="360000"/>
            <a:ext cx="7639560" cy="590364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just">
              <a:lnSpc>
                <a:spcPct val="100000"/>
              </a:lnSpc>
            </a:pPr>
            <a:endParaRPr lang="fr-FR" sz="1800" b="0" strike="noStrike" spc="-1">
              <a:latin typeface="Arial"/>
            </a:endParaRPr>
          </a:p>
          <a:p>
            <a:pPr marL="216000" indent="-190440" algn="just">
              <a:lnSpc>
                <a:spcPct val="100000"/>
              </a:lnSpc>
              <a:buClr>
                <a:srgbClr val="000000"/>
              </a:buClr>
              <a:buFont typeface="Wingdings" charset="2"/>
              <a:buChar char=""/>
            </a:pPr>
            <a:r>
              <a:rPr lang="fr-FR" sz="2600" b="1" strike="noStrike" spc="-1">
                <a:solidFill>
                  <a:srgbClr val="000000"/>
                </a:solidFill>
                <a:latin typeface="Calibri"/>
                <a:ea typeface="DejaVu Sans"/>
              </a:rPr>
              <a:t>Prolongation de l’obligation du port du masque dans l’espace public sur tout le territoire du département jusqu’au 1</a:t>
            </a:r>
            <a:r>
              <a:rPr lang="fr-FR" sz="2600" b="1" strike="noStrike" spc="-1" baseline="101000">
                <a:solidFill>
                  <a:srgbClr val="000000"/>
                </a:solidFill>
                <a:latin typeface="Calibri"/>
                <a:ea typeface="DejaVu Sans"/>
              </a:rPr>
              <a:t>er</a:t>
            </a:r>
            <a:r>
              <a:rPr lang="fr-FR" sz="2600" b="1" strike="noStrike" spc="-1">
                <a:solidFill>
                  <a:srgbClr val="000000"/>
                </a:solidFill>
                <a:latin typeface="Calibri"/>
                <a:ea typeface="DejaVu Sans"/>
              </a:rPr>
              <a:t> mars 2021</a:t>
            </a:r>
            <a:r>
              <a:rPr lang="fr-FR" sz="2600" b="0" strike="noStrike" spc="-1">
                <a:solidFill>
                  <a:srgbClr val="000000"/>
                </a:solidFill>
                <a:latin typeface="Calibri"/>
                <a:ea typeface="DejaVu Sans"/>
              </a:rPr>
              <a:t>. </a:t>
            </a:r>
            <a:endParaRPr lang="fr-FR" sz="2600" b="0" strike="noStrike" spc="-1">
              <a:latin typeface="Arial"/>
            </a:endParaRPr>
          </a:p>
          <a:p>
            <a:pPr algn="just">
              <a:lnSpc>
                <a:spcPct val="100000"/>
              </a:lnSpc>
            </a:pPr>
            <a:endParaRPr lang="fr-FR" sz="2600" b="0" strike="noStrike" spc="-1">
              <a:latin typeface="Arial"/>
            </a:endParaRPr>
          </a:p>
          <a:p>
            <a:pPr marL="216000" indent="-190440" algn="just">
              <a:lnSpc>
                <a:spcPct val="100000"/>
              </a:lnSpc>
              <a:buClr>
                <a:srgbClr val="000000"/>
              </a:buClr>
              <a:buFont typeface="Wingdings" charset="2"/>
              <a:buChar char=""/>
            </a:pPr>
            <a:r>
              <a:rPr lang="fr-FR" sz="2600" b="1" strike="noStrike" spc="-1">
                <a:solidFill>
                  <a:srgbClr val="000000"/>
                </a:solidFill>
                <a:latin typeface="Calibri"/>
                <a:ea typeface="DejaVu Sans"/>
              </a:rPr>
              <a:t>Prolongation des mesures départementales destinées à lutter contre la propagation du virus jusqu’au 1</a:t>
            </a:r>
            <a:r>
              <a:rPr lang="fr-FR" sz="2600" b="1" strike="noStrike" spc="-1" baseline="101000">
                <a:solidFill>
                  <a:srgbClr val="000000"/>
                </a:solidFill>
                <a:latin typeface="Calibri"/>
                <a:ea typeface="DejaVu Sans"/>
              </a:rPr>
              <a:t>er</a:t>
            </a:r>
            <a:r>
              <a:rPr lang="fr-FR" sz="2600" b="1" strike="noStrike" spc="-1">
                <a:solidFill>
                  <a:srgbClr val="000000"/>
                </a:solidFill>
                <a:latin typeface="Calibri"/>
                <a:ea typeface="DejaVu Sans"/>
              </a:rPr>
              <a:t> mars 2021</a:t>
            </a:r>
            <a:r>
              <a:rPr lang="fr-FR" sz="2600" b="0" strike="noStrike" spc="-1">
                <a:solidFill>
                  <a:srgbClr val="000000"/>
                </a:solidFill>
                <a:latin typeface="Calibri"/>
                <a:ea typeface="DejaVu Sans"/>
              </a:rPr>
              <a:t> : interdiction de la vente d’alcool à emporter et de la consommation d’alcool sur la voie publique de </a:t>
            </a:r>
            <a:r>
              <a:rPr lang="fr-FR" sz="2600" b="1" u="sng" strike="noStrike" spc="-1">
                <a:solidFill>
                  <a:srgbClr val="000000"/>
                </a:solidFill>
                <a:uFillTx/>
                <a:latin typeface="Calibri"/>
                <a:ea typeface="DejaVu Sans"/>
              </a:rPr>
              <a:t>18h à 6h</a:t>
            </a:r>
            <a:r>
              <a:rPr lang="fr-FR" sz="2600" b="0" strike="noStrike" spc="-1">
                <a:solidFill>
                  <a:srgbClr val="000000"/>
                </a:solidFill>
                <a:latin typeface="Calibri"/>
                <a:ea typeface="DejaVu Sans"/>
              </a:rPr>
              <a:t> ; interdiction des buvettes et points de restauration dans les ERP et l’espace public ; interdiction des activités dansantes.  </a:t>
            </a:r>
            <a:endParaRPr lang="fr-FR" sz="2600" b="0" strike="noStrike" spc="-1">
              <a:latin typeface="Arial"/>
            </a:endParaRPr>
          </a:p>
        </p:txBody>
      </p:sp>
      <p:sp>
        <p:nvSpPr>
          <p:cNvPr id="346" name="CustomShape 5"/>
          <p:cNvSpPr/>
          <p:nvPr/>
        </p:nvSpPr>
        <p:spPr>
          <a:xfrm>
            <a:off x="4379760" y="686880"/>
            <a:ext cx="6988680" cy="54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endParaRPr lang="fr-FR" sz="1800" b="0" strike="noStrike" spc="-1">
              <a:latin typeface="Arial"/>
            </a:endParaRPr>
          </a:p>
          <a:p>
            <a:pPr marL="228600" indent="-17964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79640" algn="just">
              <a:lnSpc>
                <a:spcPct val="100000"/>
              </a:lnSpc>
              <a:spcBef>
                <a:spcPts val="1001"/>
              </a:spcBef>
            </a:pPr>
            <a:endParaRPr lang="fr-FR" sz="2000" b="0" strike="noStrike" spc="-1">
              <a:latin typeface="Arial"/>
            </a:endParaRPr>
          </a:p>
        </p:txBody>
      </p:sp>
      <p:sp>
        <p:nvSpPr>
          <p:cNvPr id="347" name="CustomShape 6"/>
          <p:cNvSpPr/>
          <p:nvPr/>
        </p:nvSpPr>
        <p:spPr>
          <a:xfrm>
            <a:off x="466200" y="4505760"/>
            <a:ext cx="3365280" cy="193104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66200" y="448200"/>
            <a:ext cx="3377160" cy="376416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49" name="CustomShape 2"/>
          <p:cNvSpPr/>
          <p:nvPr/>
        </p:nvSpPr>
        <p:spPr>
          <a:xfrm>
            <a:off x="466200" y="731520"/>
            <a:ext cx="3377160" cy="320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50" name="CustomShape 3"/>
          <p:cNvSpPr/>
          <p:nvPr/>
        </p:nvSpPr>
        <p:spPr>
          <a:xfrm>
            <a:off x="466200" y="4419360"/>
            <a:ext cx="3377160" cy="194292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51" name="CustomShape 4"/>
          <p:cNvSpPr/>
          <p:nvPr/>
        </p:nvSpPr>
        <p:spPr>
          <a:xfrm>
            <a:off x="3960000" y="300600"/>
            <a:ext cx="7736040" cy="62197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52" name="CustomShape 5"/>
          <p:cNvSpPr/>
          <p:nvPr/>
        </p:nvSpPr>
        <p:spPr>
          <a:xfrm>
            <a:off x="4272120" y="925200"/>
            <a:ext cx="7332120" cy="543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spcBef>
                <a:spcPts val="1001"/>
              </a:spcBef>
              <a:spcAft>
                <a:spcPts val="1426"/>
              </a:spcAft>
            </a:pPr>
            <a:r>
              <a:rPr lang="fr-FR" sz="6000" b="1" strike="noStrike" spc="-1">
                <a:solidFill>
                  <a:srgbClr val="000000"/>
                </a:solidFill>
                <a:latin typeface="Calibri"/>
                <a:ea typeface="DejaVu Sans"/>
              </a:rPr>
              <a:t>Le renforcement des mesures de soutien économique </a:t>
            </a:r>
            <a:endParaRPr lang="fr-FR" sz="6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1078627868"/>
              </p:ext>
            </p:extLst>
          </p:nvPr>
        </p:nvGraphicFramePr>
        <p:xfrm>
          <a:off x="983432" y="980728"/>
          <a:ext cx="10094671" cy="47607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53" name="CustomShape 1"/>
          <p:cNvSpPr/>
          <p:nvPr/>
        </p:nvSpPr>
        <p:spPr>
          <a:xfrm>
            <a:off x="466200" y="380520"/>
            <a:ext cx="3373920" cy="376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54" name="CustomShape 2"/>
          <p:cNvSpPr/>
          <p:nvPr/>
        </p:nvSpPr>
        <p:spPr>
          <a:xfrm>
            <a:off x="432000" y="224280"/>
            <a:ext cx="3373920" cy="31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55" name="CustomShape 3"/>
          <p:cNvSpPr/>
          <p:nvPr/>
        </p:nvSpPr>
        <p:spPr>
          <a:xfrm>
            <a:off x="466200" y="44193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56" name="CustomShape 4"/>
          <p:cNvSpPr/>
          <p:nvPr/>
        </p:nvSpPr>
        <p:spPr>
          <a:xfrm>
            <a:off x="4125240" y="360000"/>
            <a:ext cx="7648200" cy="59122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DejaVu Sans"/>
              </a:rPr>
              <a:t>Des mesures de soutien économique renforcées maintenues</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endParaRPr lang="fr-FR" sz="2400" b="0" strike="noStrike" spc="-1">
              <a:latin typeface="Arial"/>
            </a:endParaRPr>
          </a:p>
        </p:txBody>
      </p:sp>
      <p:sp>
        <p:nvSpPr>
          <p:cNvPr id="357" name="CustomShape 5"/>
          <p:cNvSpPr/>
          <p:nvPr/>
        </p:nvSpPr>
        <p:spPr>
          <a:xfrm>
            <a:off x="4379760" y="686880"/>
            <a:ext cx="6997320" cy="54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8280" algn="just">
              <a:lnSpc>
                <a:spcPct val="100000"/>
              </a:lnSpc>
              <a:spcBef>
                <a:spcPts val="1001"/>
              </a:spcBef>
            </a:pPr>
            <a:endParaRPr lang="fr-FR" sz="2000" b="0" strike="noStrike" spc="-1">
              <a:latin typeface="Arial"/>
            </a:endParaRPr>
          </a:p>
        </p:txBody>
      </p:sp>
      <p:sp>
        <p:nvSpPr>
          <p:cNvPr id="358" name="CustomShape 6"/>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Mesures de soutien à l’économie</a:t>
            </a:r>
            <a:endParaRPr lang="fr-FR" sz="3600" b="0" strike="noStrike" spc="-1">
              <a:latin typeface="Arial"/>
            </a:endParaRPr>
          </a:p>
        </p:txBody>
      </p:sp>
      <p:pic>
        <p:nvPicPr>
          <p:cNvPr id="359" name="Image 148"/>
          <p:cNvPicPr/>
          <p:nvPr/>
        </p:nvPicPr>
        <p:blipFill>
          <a:blip r:embed="rId2"/>
          <a:srcRect l="4854" r="4594"/>
          <a:stretch/>
        </p:blipFill>
        <p:spPr>
          <a:xfrm>
            <a:off x="4125240" y="1382760"/>
            <a:ext cx="7806600" cy="4213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60" name="CustomShape 1"/>
          <p:cNvSpPr/>
          <p:nvPr/>
        </p:nvSpPr>
        <p:spPr>
          <a:xfrm>
            <a:off x="466200" y="380520"/>
            <a:ext cx="3373920" cy="376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61" name="CustomShape 2"/>
          <p:cNvSpPr/>
          <p:nvPr/>
        </p:nvSpPr>
        <p:spPr>
          <a:xfrm>
            <a:off x="432000" y="224280"/>
            <a:ext cx="3373920" cy="31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62" name="CustomShape 3"/>
          <p:cNvSpPr/>
          <p:nvPr/>
        </p:nvSpPr>
        <p:spPr>
          <a:xfrm>
            <a:off x="466200" y="44193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63" name="CustomShape 4"/>
          <p:cNvSpPr/>
          <p:nvPr/>
        </p:nvSpPr>
        <p:spPr>
          <a:xfrm>
            <a:off x="4032000" y="360000"/>
            <a:ext cx="8044200" cy="591228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64" name="CustomShape 5"/>
          <p:cNvSpPr/>
          <p:nvPr/>
        </p:nvSpPr>
        <p:spPr>
          <a:xfrm>
            <a:off x="4379760" y="686880"/>
            <a:ext cx="6997320" cy="54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8280" algn="just">
              <a:lnSpc>
                <a:spcPct val="100000"/>
              </a:lnSpc>
              <a:spcBef>
                <a:spcPts val="1001"/>
              </a:spcBef>
            </a:pPr>
            <a:endParaRPr lang="fr-FR" sz="2000" b="0" strike="noStrike" spc="-1">
              <a:latin typeface="Arial"/>
            </a:endParaRPr>
          </a:p>
        </p:txBody>
      </p:sp>
      <p:sp>
        <p:nvSpPr>
          <p:cNvPr id="365" name="CustomShape 6"/>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pic>
        <p:nvPicPr>
          <p:cNvPr id="366" name="Image 366"/>
          <p:cNvPicPr/>
          <p:nvPr/>
        </p:nvPicPr>
        <p:blipFill>
          <a:blip r:embed="rId2"/>
          <a:srcRect t="17671" r="16295"/>
          <a:stretch/>
        </p:blipFill>
        <p:spPr>
          <a:xfrm>
            <a:off x="4032360" y="1339920"/>
            <a:ext cx="8043840" cy="4112280"/>
          </a:xfrm>
          <a:prstGeom prst="rect">
            <a:avLst/>
          </a:prstGeom>
          <a:ln>
            <a:noFill/>
          </a:ln>
        </p:spPr>
      </p:pic>
      <p:sp>
        <p:nvSpPr>
          <p:cNvPr id="367" name="CustomShape 7"/>
          <p:cNvSpPr/>
          <p:nvPr/>
        </p:nvSpPr>
        <p:spPr>
          <a:xfrm>
            <a:off x="4032360" y="576000"/>
            <a:ext cx="7310160" cy="68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Calibri"/>
                <a:ea typeface="DejaVu Sans"/>
              </a:rPr>
              <a:t>Des mesures de soutien économiques complémentaires</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68" name="CustomShape 1"/>
          <p:cNvSpPr/>
          <p:nvPr/>
        </p:nvSpPr>
        <p:spPr>
          <a:xfrm>
            <a:off x="466200" y="380520"/>
            <a:ext cx="3373920" cy="376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69" name="CustomShape 2"/>
          <p:cNvSpPr/>
          <p:nvPr/>
        </p:nvSpPr>
        <p:spPr>
          <a:xfrm>
            <a:off x="432000" y="224280"/>
            <a:ext cx="3373920" cy="31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70" name="CustomShape 3"/>
          <p:cNvSpPr/>
          <p:nvPr/>
        </p:nvSpPr>
        <p:spPr>
          <a:xfrm>
            <a:off x="466200" y="44193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71" name="CustomShape 4"/>
          <p:cNvSpPr/>
          <p:nvPr/>
        </p:nvSpPr>
        <p:spPr>
          <a:xfrm>
            <a:off x="4379760" y="686880"/>
            <a:ext cx="6997320" cy="54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8280" algn="just">
              <a:lnSpc>
                <a:spcPct val="100000"/>
              </a:lnSpc>
              <a:spcBef>
                <a:spcPts val="1001"/>
              </a:spcBef>
            </a:pPr>
            <a:endParaRPr lang="fr-FR" sz="2000" b="0" strike="noStrike" spc="-1">
              <a:latin typeface="Arial"/>
            </a:endParaRPr>
          </a:p>
        </p:txBody>
      </p:sp>
      <p:sp>
        <p:nvSpPr>
          <p:cNvPr id="372" name="CustomShape 5"/>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sp>
        <p:nvSpPr>
          <p:cNvPr id="373" name="CustomShape 6"/>
          <p:cNvSpPr/>
          <p:nvPr/>
        </p:nvSpPr>
        <p:spPr>
          <a:xfrm>
            <a:off x="3960000" y="288360"/>
            <a:ext cx="8044200" cy="6401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pic>
        <p:nvPicPr>
          <p:cNvPr id="374" name="Image 373"/>
          <p:cNvPicPr/>
          <p:nvPr/>
        </p:nvPicPr>
        <p:blipFill>
          <a:blip r:embed="rId2"/>
          <a:stretch/>
        </p:blipFill>
        <p:spPr>
          <a:xfrm>
            <a:off x="3960000" y="288000"/>
            <a:ext cx="8049600" cy="3884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75" name="CustomShape 1"/>
          <p:cNvSpPr/>
          <p:nvPr/>
        </p:nvSpPr>
        <p:spPr>
          <a:xfrm>
            <a:off x="466200" y="380520"/>
            <a:ext cx="3373920" cy="376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76" name="CustomShape 2"/>
          <p:cNvSpPr/>
          <p:nvPr/>
        </p:nvSpPr>
        <p:spPr>
          <a:xfrm>
            <a:off x="432000" y="224280"/>
            <a:ext cx="3373920" cy="31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77" name="CustomShape 3"/>
          <p:cNvSpPr/>
          <p:nvPr/>
        </p:nvSpPr>
        <p:spPr>
          <a:xfrm>
            <a:off x="466200" y="44193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78" name="CustomShape 4"/>
          <p:cNvSpPr/>
          <p:nvPr/>
        </p:nvSpPr>
        <p:spPr>
          <a:xfrm>
            <a:off x="4379760" y="686880"/>
            <a:ext cx="6997320" cy="54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8280" algn="just">
              <a:lnSpc>
                <a:spcPct val="100000"/>
              </a:lnSpc>
              <a:spcBef>
                <a:spcPts val="1001"/>
              </a:spcBef>
            </a:pPr>
            <a:endParaRPr lang="fr-FR" sz="2000" b="0" strike="noStrike" spc="-1">
              <a:latin typeface="Arial"/>
            </a:endParaRPr>
          </a:p>
        </p:txBody>
      </p:sp>
      <p:sp>
        <p:nvSpPr>
          <p:cNvPr id="379" name="CustomShape 5"/>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sp>
        <p:nvSpPr>
          <p:cNvPr id="380" name="CustomShape 6"/>
          <p:cNvSpPr/>
          <p:nvPr/>
        </p:nvSpPr>
        <p:spPr>
          <a:xfrm>
            <a:off x="3960000" y="288360"/>
            <a:ext cx="8044200" cy="6401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r>
              <a:rPr lang="fr-FR" sz="1200" b="1" strike="noStrike" spc="-1">
                <a:solidFill>
                  <a:srgbClr val="0066B3"/>
                </a:solidFill>
                <a:latin typeface="Arial Black"/>
                <a:ea typeface="DejaVu Sans"/>
              </a:rPr>
              <a:t>Le décret n° 2021-129 du 08 février 2021 publié le 09 février fixe le régime des aides du fonds de solidarité au titre des pertes enregistrées en janvier 2021. Cinq régimes sont prévus :</a:t>
            </a:r>
            <a:endParaRPr lang="fr-FR" sz="1200" b="0" strike="noStrike" spc="-1">
              <a:latin typeface="Arial"/>
            </a:endParaRPr>
          </a:p>
          <a:p>
            <a:endParaRPr lang="fr-FR" sz="1200" b="0" strike="noStrike" spc="-1">
              <a:latin typeface="Arial"/>
            </a:endParaRPr>
          </a:p>
          <a:p>
            <a:pPr>
              <a:lnSpc>
                <a:spcPct val="115000"/>
              </a:lnSpc>
            </a:pPr>
            <a:r>
              <a:rPr lang="fr-FR" sz="1400" b="0" strike="noStrike" spc="-1">
                <a:solidFill>
                  <a:srgbClr val="0066B3"/>
                </a:solidFill>
                <a:latin typeface="Calibri"/>
                <a:ea typeface="DejaVu Sans"/>
              </a:rPr>
              <a:t>- pour les entreprises qui, durant tout le mois de janvier, ont été interdites d’accueillir du public ;</a:t>
            </a:r>
            <a:endParaRPr lang="fr-FR" sz="1400" b="0" strike="noStrike" spc="-1">
              <a:latin typeface="Arial"/>
            </a:endParaRPr>
          </a:p>
          <a:p>
            <a:pPr>
              <a:lnSpc>
                <a:spcPct val="115000"/>
              </a:lnSpc>
            </a:pPr>
            <a:r>
              <a:rPr lang="fr-FR" sz="1400" b="0" strike="noStrike" spc="-1">
                <a:solidFill>
                  <a:srgbClr val="0066B3"/>
                </a:solidFill>
                <a:latin typeface="Calibri"/>
                <a:ea typeface="DejaVu Sans"/>
              </a:rPr>
              <a:t>- pour celles dont l’activité relève des secteurs listés à l’annexe 1 du décret et qui ont perdu en janvier 50 % de leur chiffre d’affaires de référence ;</a:t>
            </a:r>
            <a:endParaRPr lang="fr-FR" sz="1400" b="0" strike="noStrike" spc="-1">
              <a:latin typeface="Arial"/>
            </a:endParaRPr>
          </a:p>
          <a:p>
            <a:pPr>
              <a:lnSpc>
                <a:spcPct val="115000"/>
              </a:lnSpc>
            </a:pPr>
            <a:r>
              <a:rPr lang="fr-FR" sz="1400" b="0" strike="noStrike" spc="-1">
                <a:solidFill>
                  <a:srgbClr val="0066B3"/>
                </a:solidFill>
                <a:latin typeface="Calibri"/>
                <a:ea typeface="DejaVu Sans"/>
              </a:rPr>
              <a:t>- pour celles dont l’activité relève des secteurs listés à l’annexe 2 du décret et qui ont perdu en janvier 50 % de leur chiffre d’affaires de référence ;</a:t>
            </a:r>
            <a:endParaRPr lang="fr-FR" sz="1400" b="0" strike="noStrike" spc="-1">
              <a:latin typeface="Arial"/>
            </a:endParaRPr>
          </a:p>
          <a:p>
            <a:pPr>
              <a:lnSpc>
                <a:spcPct val="115000"/>
              </a:lnSpc>
            </a:pPr>
            <a:r>
              <a:rPr lang="fr-FR" sz="1400" b="0" strike="noStrike" spc="-1">
                <a:solidFill>
                  <a:srgbClr val="0066B3"/>
                </a:solidFill>
                <a:latin typeface="Calibri"/>
                <a:ea typeface="DejaVu Sans"/>
              </a:rPr>
              <a:t>- pour certaines entreprises situées dans des stations de ski qui ont perdu en janvier 50 % de leur chiffre d’affaires de référence ; </a:t>
            </a:r>
            <a:endParaRPr lang="fr-FR" sz="1400" b="0" strike="noStrike" spc="-1">
              <a:latin typeface="Arial"/>
            </a:endParaRPr>
          </a:p>
          <a:p>
            <a:pPr>
              <a:lnSpc>
                <a:spcPct val="115000"/>
              </a:lnSpc>
            </a:pPr>
            <a:r>
              <a:rPr lang="fr-FR" sz="1400" b="0" strike="noStrike" spc="-1">
                <a:solidFill>
                  <a:srgbClr val="0066B3"/>
                </a:solidFill>
                <a:latin typeface="Calibri"/>
                <a:ea typeface="DejaVu Sans"/>
              </a:rPr>
              <a:t>- pour les entreprises dont l’activité ne relève d’aucun des précédents régimes et qui ont perdu en janvier 50 % de leur chiffre d’affaires de référence.</a:t>
            </a:r>
            <a:endParaRPr lang="fr-FR" sz="1400" b="0" strike="noStrike" spc="-1">
              <a:latin typeface="Arial"/>
            </a:endParaRPr>
          </a:p>
          <a:p>
            <a:pPr>
              <a:lnSpc>
                <a:spcPct val="115000"/>
              </a:lnSpc>
            </a:pPr>
            <a:endParaRPr lang="fr-FR" sz="1400" b="0" strike="noStrike" spc="-1">
              <a:latin typeface="Arial"/>
            </a:endParaRPr>
          </a:p>
          <a:p>
            <a:pPr>
              <a:lnSpc>
                <a:spcPct val="115000"/>
              </a:lnSpc>
            </a:pPr>
            <a:r>
              <a:rPr lang="fr-FR" sz="1400" b="0" strike="noStrike" spc="-1">
                <a:solidFill>
                  <a:srgbClr val="0066B3"/>
                </a:solidFill>
                <a:latin typeface="Calibri"/>
                <a:ea typeface="DejaVu Sans"/>
              </a:rPr>
              <a:t>Le décret introduit en outre une nouvelle condition d’éligibilité. Il précise que ne peuvent bénéficier du fonds de solidarité au titre de janvier les entreprises ayant fait l’objet d’un arrêté préfectoral de fermeture pour non respect des règles d’interdiction d’accueil du public prises afin de limiter la pandémie. </a:t>
            </a:r>
            <a:endParaRPr lang="fr-FR" sz="1400" b="0" strike="noStrike" spc="-1">
              <a:latin typeface="Arial"/>
            </a:endParaRPr>
          </a:p>
          <a:p>
            <a:pPr>
              <a:lnSpc>
                <a:spcPct val="115000"/>
              </a:lnSpc>
            </a:pPr>
            <a:endParaRPr lang="fr-FR" sz="1400" b="0" strike="noStrike" spc="-1">
              <a:latin typeface="Arial"/>
            </a:endParaRPr>
          </a:p>
          <a:p>
            <a:pPr>
              <a:lnSpc>
                <a:spcPct val="115000"/>
              </a:lnSpc>
            </a:pPr>
            <a:r>
              <a:rPr lang="fr-FR" sz="1400" b="0" strike="noStrike" spc="-1">
                <a:solidFill>
                  <a:srgbClr val="0066B3"/>
                </a:solidFill>
                <a:latin typeface="Calibri"/>
                <a:ea typeface="DejaVu Sans"/>
              </a:rPr>
              <a:t>Par ailleurs, est décalée du 1</a:t>
            </a:r>
            <a:r>
              <a:rPr lang="fr-FR" sz="1400" b="0" strike="noStrike" spc="-1" baseline="17000">
                <a:solidFill>
                  <a:srgbClr val="0066B3"/>
                </a:solidFill>
                <a:latin typeface="Calibri"/>
                <a:ea typeface="DejaVu Sans"/>
              </a:rPr>
              <a:t>er</a:t>
            </a:r>
            <a:r>
              <a:rPr lang="fr-FR" sz="1400" b="0" strike="noStrike" spc="-1">
                <a:solidFill>
                  <a:srgbClr val="0066B3"/>
                </a:solidFill>
                <a:latin typeface="Calibri"/>
                <a:ea typeface="DejaVu Sans"/>
              </a:rPr>
              <a:t> septembre au 1</a:t>
            </a:r>
            <a:r>
              <a:rPr lang="fr-FR" sz="1400" b="0" strike="noStrike" spc="-1" baseline="17000">
                <a:solidFill>
                  <a:srgbClr val="0066B3"/>
                </a:solidFill>
                <a:latin typeface="Calibri"/>
                <a:ea typeface="DejaVu Sans"/>
              </a:rPr>
              <a:t>er</a:t>
            </a:r>
            <a:r>
              <a:rPr lang="fr-FR" sz="1400" b="0" strike="noStrike" spc="-1">
                <a:solidFill>
                  <a:srgbClr val="0066B3"/>
                </a:solidFill>
                <a:latin typeface="Calibri"/>
                <a:ea typeface="DejaVu Sans"/>
              </a:rPr>
              <a:t> octobre 2020 la date limite à laquelle doit être introduite la contestation d’une dette fiscale pour que celle-ci ne constitue pas un motif de refus de l’aide.</a:t>
            </a:r>
            <a:endParaRPr lang="fr-FR" sz="1400" b="0" strike="noStrike" spc="-1">
              <a:latin typeface="Arial"/>
            </a:endParaRPr>
          </a:p>
          <a:p>
            <a:pPr>
              <a:lnSpc>
                <a:spcPct val="115000"/>
              </a:lnSpc>
            </a:pPr>
            <a:endParaRPr lang="fr-FR" sz="1400" b="0" strike="noStrike" spc="-1">
              <a:latin typeface="Arial"/>
            </a:endParaRPr>
          </a:p>
          <a:p>
            <a:pPr>
              <a:lnSpc>
                <a:spcPct val="115000"/>
              </a:lnSpc>
            </a:pPr>
            <a:r>
              <a:rPr lang="fr-FR" sz="1400" b="0" strike="noStrike" spc="-1">
                <a:solidFill>
                  <a:srgbClr val="0066B3"/>
                </a:solidFill>
                <a:latin typeface="Calibri"/>
                <a:ea typeface="DejaVu Sans"/>
              </a:rPr>
              <a:t>Il est également rappelé qu’il n’y a plus depuis décembre 2020 de régime propre aux discothèques. Etant fermées, elles relèvent du dispositif réservé aux entreprises qui n’ont pu accueillir de public.</a:t>
            </a:r>
            <a:endParaRPr lang="fr-FR" sz="1400" b="0" strike="noStrike" spc="-1">
              <a:latin typeface="Arial"/>
            </a:endParaRPr>
          </a:p>
          <a:p>
            <a:pPr>
              <a:lnSpc>
                <a:spcPct val="115000"/>
              </a:lnSpc>
            </a:pPr>
            <a:endParaRPr lang="fr-FR" sz="1400" b="0" strike="noStrike" spc="-1">
              <a:latin typeface="Arial"/>
            </a:endParaRPr>
          </a:p>
          <a:p>
            <a:pPr>
              <a:lnSpc>
                <a:spcPct val="115000"/>
              </a:lnSpc>
            </a:pPr>
            <a:r>
              <a:rPr lang="fr-FR" sz="1400" b="0" strike="noStrike" spc="-1">
                <a:solidFill>
                  <a:srgbClr val="0066B3"/>
                </a:solidFill>
                <a:latin typeface="Calibri"/>
                <a:ea typeface="DejaVu Sans"/>
              </a:rPr>
              <a:t>Comme en décembre, l’ensemble des aides versées au titre du fonds de solidarité aux entreprises d’un même groupe pour les pertes de janvier ne peut excéder 200 000 €. </a:t>
            </a:r>
            <a:endParaRPr lang="fr-FR" sz="1400" b="0" strike="noStrike" spc="-1">
              <a:latin typeface="Arial"/>
            </a:endParaRPr>
          </a:p>
          <a:p>
            <a:pPr>
              <a:lnSpc>
                <a:spcPct val="115000"/>
              </a:lnSpc>
            </a:pPr>
            <a:endParaRPr lang="fr-FR" sz="1400" b="0" strike="noStrike" spc="-1">
              <a:latin typeface="Arial"/>
            </a:endParaRPr>
          </a:p>
          <a:p>
            <a:pPr>
              <a:lnSpc>
                <a:spcPct val="115000"/>
              </a:lnSpc>
            </a:pPr>
            <a:r>
              <a:rPr lang="fr-FR" sz="1400" b="1" strike="noStrike" spc="-1">
                <a:solidFill>
                  <a:srgbClr val="0066B3"/>
                </a:solidFill>
                <a:latin typeface="Calibri"/>
                <a:ea typeface="DejaVu Sans"/>
              </a:rPr>
              <a:t>Le formulaire relatif aux pertes de janvier sera mis en ligne sur le site impots.gouv.fr fin février. Les demandes pourront être déposées jusqu’au 31 mars 2021.</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81" name="CustomShape 1"/>
          <p:cNvSpPr/>
          <p:nvPr/>
        </p:nvSpPr>
        <p:spPr>
          <a:xfrm>
            <a:off x="466200" y="380520"/>
            <a:ext cx="3373920" cy="376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82" name="CustomShape 2"/>
          <p:cNvSpPr/>
          <p:nvPr/>
        </p:nvSpPr>
        <p:spPr>
          <a:xfrm>
            <a:off x="432000" y="224280"/>
            <a:ext cx="3373920" cy="31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83" name="CustomShape 3"/>
          <p:cNvSpPr/>
          <p:nvPr/>
        </p:nvSpPr>
        <p:spPr>
          <a:xfrm>
            <a:off x="466200" y="44193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84" name="CustomShape 4"/>
          <p:cNvSpPr/>
          <p:nvPr/>
        </p:nvSpPr>
        <p:spPr>
          <a:xfrm>
            <a:off x="3871080" y="307440"/>
            <a:ext cx="8044200" cy="6401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endParaRPr lang="fr-FR" sz="1800" b="0" strike="noStrike" spc="-1">
              <a:latin typeface="Arial"/>
            </a:endParaRPr>
          </a:p>
          <a:p>
            <a:pPr>
              <a:lnSpc>
                <a:spcPct val="100000"/>
              </a:lnSpc>
            </a:pPr>
            <a:r>
              <a:rPr lang="fr-FR" sz="1400" b="0" strike="noStrike" spc="-1">
                <a:solidFill>
                  <a:srgbClr val="000000"/>
                </a:solidFill>
                <a:latin typeface="Marianne"/>
                <a:ea typeface="DejaVu Sans"/>
              </a:rPr>
              <a:t>Début février 2021, plus de 22 000 entreprises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Vauclusiennes ont pu bénéficier du fonds de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Solidarité, les sommes versées à ce titre dépassent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les  160 M€.</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La part des aides du secteur HCR (30 % du total, contre 26 % </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fin janvier). Prés d’une entreprise sur deux est une entreprise</a:t>
            </a:r>
            <a:endParaRPr lang="fr-FR" sz="1400" b="0" strike="noStrike" spc="-1">
              <a:latin typeface="Arial"/>
            </a:endParaRPr>
          </a:p>
          <a:p>
            <a:pPr>
              <a:lnSpc>
                <a:spcPct val="100000"/>
              </a:lnSpc>
            </a:pPr>
            <a:r>
              <a:rPr lang="fr-FR" sz="1400" b="0" strike="noStrike" spc="-1">
                <a:solidFill>
                  <a:srgbClr val="000000"/>
                </a:solidFill>
                <a:latin typeface="Marianne"/>
                <a:ea typeface="DejaVu Sans"/>
              </a:rPr>
              <a:t>individuelle.</a:t>
            </a:r>
            <a:endParaRPr lang="fr-FR" sz="1400" b="0" strike="noStrike" spc="-1">
              <a:latin typeface="Arial"/>
            </a:endParaRPr>
          </a:p>
          <a:p>
            <a:pPr>
              <a:lnSpc>
                <a:spcPct val="100000"/>
              </a:lnSpc>
            </a:pPr>
            <a:endParaRPr lang="fr-FR" sz="1400" b="0" strike="noStrike" spc="-1">
              <a:latin typeface="Arial"/>
            </a:endParaRPr>
          </a:p>
          <a:p>
            <a:pPr>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p:txBody>
      </p:sp>
      <p:sp>
        <p:nvSpPr>
          <p:cNvPr id="385" name="CustomShape 5"/>
          <p:cNvSpPr/>
          <p:nvPr/>
        </p:nvSpPr>
        <p:spPr>
          <a:xfrm>
            <a:off x="4388040" y="552960"/>
            <a:ext cx="6997320" cy="558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8280" algn="just">
              <a:lnSpc>
                <a:spcPct val="100000"/>
              </a:lnSpc>
              <a:spcBef>
                <a:spcPts val="1001"/>
              </a:spcBef>
            </a:pPr>
            <a:endParaRPr lang="fr-FR" sz="2000" b="0" strike="noStrike" spc="-1">
              <a:latin typeface="Arial"/>
            </a:endParaRPr>
          </a:p>
        </p:txBody>
      </p:sp>
      <p:sp>
        <p:nvSpPr>
          <p:cNvPr id="386" name="CustomShape 6"/>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pic>
        <p:nvPicPr>
          <p:cNvPr id="387" name="Image 386"/>
          <p:cNvPicPr/>
          <p:nvPr/>
        </p:nvPicPr>
        <p:blipFill>
          <a:blip r:embed="rId2"/>
          <a:stretch/>
        </p:blipFill>
        <p:spPr>
          <a:xfrm>
            <a:off x="8568000" y="216000"/>
            <a:ext cx="3380400" cy="967680"/>
          </a:xfrm>
          <a:prstGeom prst="rect">
            <a:avLst/>
          </a:prstGeom>
          <a:ln>
            <a:noFill/>
          </a:ln>
        </p:spPr>
      </p:pic>
      <p:pic>
        <p:nvPicPr>
          <p:cNvPr id="388" name="Image 387"/>
          <p:cNvPicPr/>
          <p:nvPr/>
        </p:nvPicPr>
        <p:blipFill>
          <a:blip r:embed="rId3"/>
          <a:stretch/>
        </p:blipFill>
        <p:spPr>
          <a:xfrm>
            <a:off x="3890520" y="2232000"/>
            <a:ext cx="3881880" cy="4461120"/>
          </a:xfrm>
          <a:prstGeom prst="rect">
            <a:avLst/>
          </a:prstGeom>
          <a:ln>
            <a:noFill/>
          </a:ln>
        </p:spPr>
      </p:pic>
      <p:pic>
        <p:nvPicPr>
          <p:cNvPr id="389" name="Image 388"/>
          <p:cNvPicPr/>
          <p:nvPr/>
        </p:nvPicPr>
        <p:blipFill>
          <a:blip r:embed="rId4"/>
          <a:stretch/>
        </p:blipFill>
        <p:spPr>
          <a:xfrm>
            <a:off x="9523800" y="1216800"/>
            <a:ext cx="2389680" cy="1875600"/>
          </a:xfrm>
          <a:prstGeom prst="rect">
            <a:avLst/>
          </a:prstGeom>
          <a:ln>
            <a:noFill/>
          </a:ln>
        </p:spPr>
      </p:pic>
      <p:pic>
        <p:nvPicPr>
          <p:cNvPr id="390" name="Image 389"/>
          <p:cNvPicPr/>
          <p:nvPr/>
        </p:nvPicPr>
        <p:blipFill>
          <a:blip r:embed="rId5"/>
          <a:stretch/>
        </p:blipFill>
        <p:spPr>
          <a:xfrm>
            <a:off x="8280000" y="3100320"/>
            <a:ext cx="3614040" cy="357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alpha val="88000"/>
          </a:srgbClr>
        </a:solidFill>
        <a:effectLst/>
      </p:bgPr>
    </p:bg>
    <p:spTree>
      <p:nvGrpSpPr>
        <p:cNvPr id="1" name=""/>
        <p:cNvGrpSpPr/>
        <p:nvPr/>
      </p:nvGrpSpPr>
      <p:grpSpPr>
        <a:xfrm>
          <a:off x="0" y="0"/>
          <a:ext cx="0" cy="0"/>
          <a:chOff x="0" y="0"/>
          <a:chExt cx="0" cy="0"/>
        </a:xfrm>
      </p:grpSpPr>
      <p:sp>
        <p:nvSpPr>
          <p:cNvPr id="391" name="CustomShape 1"/>
          <p:cNvSpPr/>
          <p:nvPr/>
        </p:nvSpPr>
        <p:spPr>
          <a:xfrm>
            <a:off x="466200" y="380520"/>
            <a:ext cx="3373920" cy="376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392" name="CustomShape 2"/>
          <p:cNvSpPr/>
          <p:nvPr/>
        </p:nvSpPr>
        <p:spPr>
          <a:xfrm>
            <a:off x="432000" y="224280"/>
            <a:ext cx="3373920" cy="319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3600" b="1" strike="noStrike" spc="-1">
                <a:solidFill>
                  <a:srgbClr val="E7E6E6"/>
                </a:solidFill>
                <a:latin typeface="Arial"/>
                <a:ea typeface="DejaVu Sans"/>
              </a:rPr>
              <a:t>Allègement des mesures de confinement </a:t>
            </a:r>
            <a:endParaRPr lang="fr-FR" sz="3600" b="0" strike="noStrike" spc="-1">
              <a:latin typeface="Arial"/>
            </a:endParaRPr>
          </a:p>
        </p:txBody>
      </p:sp>
      <p:sp>
        <p:nvSpPr>
          <p:cNvPr id="393" name="CustomShape 3"/>
          <p:cNvSpPr/>
          <p:nvPr/>
        </p:nvSpPr>
        <p:spPr>
          <a:xfrm>
            <a:off x="466200" y="44193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394" name="CustomShape 4"/>
          <p:cNvSpPr/>
          <p:nvPr/>
        </p:nvSpPr>
        <p:spPr>
          <a:xfrm>
            <a:off x="3950280" y="360000"/>
            <a:ext cx="8044200" cy="640152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95" name="CustomShape 5"/>
          <p:cNvSpPr/>
          <p:nvPr/>
        </p:nvSpPr>
        <p:spPr>
          <a:xfrm>
            <a:off x="4388040" y="552960"/>
            <a:ext cx="6997320" cy="558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endParaRPr lang="fr-FR" sz="1800" b="0" strike="noStrike" spc="-1">
              <a:latin typeface="Arial"/>
            </a:endParaRPr>
          </a:p>
          <a:p>
            <a:pPr marL="228600" indent="-188280" algn="just">
              <a:lnSpc>
                <a:spcPct val="93000"/>
              </a:lnSpc>
              <a:spcBef>
                <a:spcPts val="1001"/>
              </a:spcBef>
            </a:pPr>
            <a:r>
              <a:rPr lang="fr-FR" sz="2000" b="1" strike="noStrike" spc="-1">
                <a:solidFill>
                  <a:srgbClr val="000000"/>
                </a:solidFill>
                <a:latin typeface="Calibri"/>
                <a:ea typeface="DejaVu Sans"/>
              </a:rPr>
              <a:t> </a:t>
            </a:r>
            <a:endParaRPr lang="fr-FR" sz="2000" b="0" strike="noStrike" spc="-1">
              <a:latin typeface="Arial"/>
            </a:endParaRPr>
          </a:p>
          <a:p>
            <a:pPr marL="228600" indent="-188280" algn="just">
              <a:lnSpc>
                <a:spcPct val="100000"/>
              </a:lnSpc>
              <a:spcBef>
                <a:spcPts val="1001"/>
              </a:spcBef>
            </a:pPr>
            <a:endParaRPr lang="fr-FR" sz="2000" b="0" strike="noStrike" spc="-1">
              <a:latin typeface="Arial"/>
            </a:endParaRPr>
          </a:p>
        </p:txBody>
      </p:sp>
      <p:sp>
        <p:nvSpPr>
          <p:cNvPr id="396" name="CustomShape 6"/>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sp>
        <p:nvSpPr>
          <p:cNvPr id="397" name="CustomShape 7"/>
          <p:cNvSpPr/>
          <p:nvPr/>
        </p:nvSpPr>
        <p:spPr>
          <a:xfrm>
            <a:off x="7565760" y="5758920"/>
            <a:ext cx="4428720" cy="10047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1000" b="0" strike="noStrike" spc="-1">
                <a:solidFill>
                  <a:srgbClr val="FFFFFF"/>
                </a:solidFill>
                <a:latin typeface="Times New Roman"/>
                <a:ea typeface="DejaVu Sans"/>
              </a:rPr>
              <a:t>Le Conseil de la protection sociale des travailleurs indépendants (CPSTI) met en place une aide financière exceptionnelle à destination de tous les commerçants et les artisans qui sont en activité au 15 mars 2020 et ont été immatriculés avant le 1er janvier 2019. L'aide correspond au montant des cotisations de retraite complémentaire versées par les artisans et les commerçants sur la base de leurs revenus de 2018 et pourra aller jusqu'à 1250 €.</a:t>
            </a:r>
            <a:endParaRPr lang="fr-FR" sz="1000" b="0" strike="noStrike" spc="-1">
              <a:latin typeface="Arial"/>
            </a:endParaRPr>
          </a:p>
        </p:txBody>
      </p:sp>
      <p:sp>
        <p:nvSpPr>
          <p:cNvPr id="398" name="CustomShape 8"/>
          <p:cNvSpPr/>
          <p:nvPr/>
        </p:nvSpPr>
        <p:spPr>
          <a:xfrm>
            <a:off x="466200" y="4505760"/>
            <a:ext cx="3373920" cy="19396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3600" b="0" strike="noStrike" spc="-1">
                <a:solidFill>
                  <a:srgbClr val="FFFFFF"/>
                </a:solidFill>
                <a:latin typeface="Calibri"/>
                <a:ea typeface="DejaVu Sans"/>
              </a:rPr>
              <a:t>Les Mesures de soutien à  l’économie </a:t>
            </a:r>
            <a:endParaRPr lang="fr-FR" sz="3600" b="0" strike="noStrike" spc="-1">
              <a:latin typeface="Arial"/>
            </a:endParaRPr>
          </a:p>
        </p:txBody>
      </p:sp>
      <p:pic>
        <p:nvPicPr>
          <p:cNvPr id="399" name="Image 398"/>
          <p:cNvPicPr/>
          <p:nvPr/>
        </p:nvPicPr>
        <p:blipFill>
          <a:blip r:embed="rId2"/>
          <a:stretch/>
        </p:blipFill>
        <p:spPr>
          <a:xfrm>
            <a:off x="3880440" y="5729760"/>
            <a:ext cx="3603600" cy="1033920"/>
          </a:xfrm>
          <a:prstGeom prst="rect">
            <a:avLst/>
          </a:prstGeom>
          <a:ln>
            <a:noFill/>
          </a:ln>
        </p:spPr>
      </p:pic>
      <p:pic>
        <p:nvPicPr>
          <p:cNvPr id="400" name="Image 399"/>
          <p:cNvPicPr/>
          <p:nvPr/>
        </p:nvPicPr>
        <p:blipFill>
          <a:blip r:embed="rId3"/>
          <a:stretch/>
        </p:blipFill>
        <p:spPr>
          <a:xfrm>
            <a:off x="7992000" y="360000"/>
            <a:ext cx="3943800" cy="1072440"/>
          </a:xfrm>
          <a:prstGeom prst="rect">
            <a:avLst/>
          </a:prstGeom>
          <a:ln>
            <a:noFill/>
          </a:ln>
        </p:spPr>
      </p:pic>
      <p:pic>
        <p:nvPicPr>
          <p:cNvPr id="401" name="Image 400"/>
          <p:cNvPicPr/>
          <p:nvPr/>
        </p:nvPicPr>
        <p:blipFill>
          <a:blip r:embed="rId4"/>
          <a:stretch/>
        </p:blipFill>
        <p:spPr>
          <a:xfrm>
            <a:off x="7992000" y="1448280"/>
            <a:ext cx="4002480" cy="4307040"/>
          </a:xfrm>
          <a:prstGeom prst="rect">
            <a:avLst/>
          </a:prstGeom>
          <a:ln>
            <a:noFill/>
          </a:ln>
        </p:spPr>
      </p:pic>
      <p:pic>
        <p:nvPicPr>
          <p:cNvPr id="402" name="Image 401"/>
          <p:cNvPicPr/>
          <p:nvPr/>
        </p:nvPicPr>
        <p:blipFill>
          <a:blip r:embed="rId5"/>
          <a:stretch/>
        </p:blipFill>
        <p:spPr>
          <a:xfrm>
            <a:off x="3974400" y="368280"/>
            <a:ext cx="3654000" cy="996120"/>
          </a:xfrm>
          <a:prstGeom prst="rect">
            <a:avLst/>
          </a:prstGeom>
          <a:ln>
            <a:noFill/>
          </a:ln>
        </p:spPr>
      </p:pic>
      <p:pic>
        <p:nvPicPr>
          <p:cNvPr id="403" name="Image 402"/>
          <p:cNvPicPr/>
          <p:nvPr/>
        </p:nvPicPr>
        <p:blipFill>
          <a:blip r:embed="rId6"/>
          <a:stretch/>
        </p:blipFill>
        <p:spPr>
          <a:xfrm>
            <a:off x="3950280" y="1397160"/>
            <a:ext cx="3622320" cy="4329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72000" y="432000"/>
            <a:ext cx="3143680" cy="3832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000" b="1" strike="noStrike" spc="-1" dirty="0">
                <a:solidFill>
                  <a:srgbClr val="FFFFFF"/>
                </a:solidFill>
                <a:latin typeface="Calibri Light"/>
                <a:ea typeface="DejaVu Sans"/>
              </a:rPr>
              <a:t>Point de situation épidémiologique</a:t>
            </a:r>
            <a:endParaRPr lang="fr-FR" sz="2000" b="0" strike="noStrike" spc="-1" dirty="0">
              <a:latin typeface="Arial"/>
            </a:endParaRPr>
          </a:p>
        </p:txBody>
      </p:sp>
      <p:sp>
        <p:nvSpPr>
          <p:cNvPr id="173" name="CustomShape 2"/>
          <p:cNvSpPr/>
          <p:nvPr/>
        </p:nvSpPr>
        <p:spPr>
          <a:xfrm>
            <a:off x="484920" y="504000"/>
            <a:ext cx="3373920" cy="2732040"/>
          </a:xfrm>
          <a:prstGeom prst="rect">
            <a:avLst/>
          </a:prstGeom>
          <a:noFill/>
          <a:ln>
            <a:noFill/>
          </a:ln>
        </p:spPr>
        <p:style>
          <a:lnRef idx="0">
            <a:scrgbClr r="0" g="0" b="0"/>
          </a:lnRef>
          <a:fillRef idx="0">
            <a:scrgbClr r="0" g="0" b="0"/>
          </a:fillRef>
          <a:effectRef idx="0">
            <a:scrgbClr r="0" g="0" b="0"/>
          </a:effectRef>
          <a:fontRef idx="minor"/>
        </p:style>
      </p:sp>
      <p:sp>
        <p:nvSpPr>
          <p:cNvPr id="174" name="CustomShape 3"/>
          <p:cNvSpPr/>
          <p:nvPr/>
        </p:nvSpPr>
        <p:spPr>
          <a:xfrm>
            <a:off x="72000" y="4577400"/>
            <a:ext cx="3143680" cy="204588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sp>
      <p:sp>
        <p:nvSpPr>
          <p:cNvPr id="175" name="CustomShape 4"/>
          <p:cNvSpPr/>
          <p:nvPr/>
        </p:nvSpPr>
        <p:spPr>
          <a:xfrm>
            <a:off x="7248240" y="980640"/>
            <a:ext cx="3405960" cy="59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a:solidFill>
                  <a:srgbClr val="1F497D"/>
                </a:solidFill>
                <a:latin typeface="Calibri Light"/>
                <a:ea typeface="DejaVu Sans"/>
              </a:rPr>
              <a:t> </a:t>
            </a:r>
            <a:endParaRPr lang="fr-FR" sz="3200" b="0" strike="noStrike" spc="-1">
              <a:latin typeface="Arial"/>
            </a:endParaRPr>
          </a:p>
        </p:txBody>
      </p:sp>
      <p:sp>
        <p:nvSpPr>
          <p:cNvPr id="176" name="CustomShape 5"/>
          <p:cNvSpPr/>
          <p:nvPr/>
        </p:nvSpPr>
        <p:spPr>
          <a:xfrm>
            <a:off x="72000" y="4577400"/>
            <a:ext cx="3143680" cy="193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600" b="1" strike="noStrike" spc="-1" dirty="0" smtClean="0">
              <a:solidFill>
                <a:srgbClr val="FFFFFF"/>
              </a:solidFill>
              <a:latin typeface="Calibri Light"/>
              <a:ea typeface="DejaVu Sans"/>
            </a:endParaRPr>
          </a:p>
          <a:p>
            <a:pPr algn="ctr">
              <a:lnSpc>
                <a:spcPct val="100000"/>
              </a:lnSpc>
            </a:pPr>
            <a:r>
              <a:rPr lang="fr-FR" sz="2600" b="1" strike="noStrike" spc="-1" dirty="0" smtClean="0">
                <a:solidFill>
                  <a:srgbClr val="FFFFFF"/>
                </a:solidFill>
                <a:latin typeface="Calibri Light"/>
                <a:ea typeface="DejaVu Sans"/>
              </a:rPr>
              <a:t>Un </a:t>
            </a:r>
            <a:r>
              <a:rPr lang="fr-FR" sz="2600" b="1" strike="noStrike" spc="-1" dirty="0">
                <a:solidFill>
                  <a:srgbClr val="FFFFFF"/>
                </a:solidFill>
                <a:latin typeface="Calibri Light"/>
                <a:ea typeface="DejaVu Sans"/>
              </a:rPr>
              <a:t>virus circulant partout en Vaucluse</a:t>
            </a:r>
            <a:endParaRPr lang="fr-FR" sz="2600" b="0" strike="noStrike" spc="-1" dirty="0">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19" y="971315"/>
            <a:ext cx="8204609" cy="502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 177"/>
          <p:cNvPicPr/>
          <p:nvPr/>
        </p:nvPicPr>
        <p:blipFill>
          <a:blip r:embed="rId2"/>
          <a:stretch/>
        </p:blipFill>
        <p:spPr>
          <a:xfrm>
            <a:off x="1324440" y="138240"/>
            <a:ext cx="9212760" cy="6514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6120000" y="441360"/>
            <a:ext cx="3631320" cy="10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500" lnSpcReduction="20000"/>
          </a:bodyPr>
          <a:lstStyle/>
          <a:p>
            <a:pPr>
              <a:lnSpc>
                <a:spcPct val="90000"/>
              </a:lnSpc>
            </a:pPr>
            <a:r>
              <a:rPr lang="fr-FR" sz="3700" b="1" strike="noStrike" spc="-1">
                <a:solidFill>
                  <a:srgbClr val="000000"/>
                </a:solidFill>
                <a:latin typeface="Calibri Light"/>
                <a:ea typeface="DejaVu Sans"/>
              </a:rPr>
              <a:t>Point de situation épidémiologique</a:t>
            </a:r>
            <a:endParaRPr lang="fr-FR" sz="3700" b="0" strike="noStrike" spc="-1">
              <a:latin typeface="Arial"/>
            </a:endParaRPr>
          </a:p>
          <a:p>
            <a:pPr>
              <a:lnSpc>
                <a:spcPct val="90000"/>
              </a:lnSpc>
            </a:pPr>
            <a:endParaRPr lang="fr-FR" sz="3700" b="0" strike="noStrike" spc="-1">
              <a:latin typeface="Arial"/>
            </a:endParaRPr>
          </a:p>
          <a:p>
            <a:pPr>
              <a:lnSpc>
                <a:spcPct val="90000"/>
              </a:lnSpc>
            </a:pPr>
            <a:r>
              <a:rPr lang="fr-FR" sz="3700" b="1" strike="noStrike" spc="-1">
                <a:solidFill>
                  <a:srgbClr val="000000"/>
                </a:solidFill>
                <a:latin typeface="Calibri Light"/>
                <a:ea typeface="DejaVu Sans"/>
              </a:rPr>
              <a:t>Prise en charge sanitaire</a:t>
            </a:r>
            <a:r>
              <a:t/>
            </a:r>
            <a:br/>
            <a:endParaRPr lang="fr-FR" sz="3700" b="0" strike="noStrike" spc="-1">
              <a:latin typeface="Arial"/>
            </a:endParaRPr>
          </a:p>
        </p:txBody>
      </p:sp>
      <p:sp>
        <p:nvSpPr>
          <p:cNvPr id="180" name="CustomShape 2"/>
          <p:cNvSpPr/>
          <p:nvPr/>
        </p:nvSpPr>
        <p:spPr>
          <a:xfrm>
            <a:off x="288000" y="2185560"/>
            <a:ext cx="4253760" cy="423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3840">
              <a:lnSpc>
                <a:spcPct val="100000"/>
              </a:lnSpc>
              <a:spcBef>
                <a:spcPts val="1001"/>
              </a:spcBef>
              <a:spcAft>
                <a:spcPts val="1426"/>
              </a:spcAft>
            </a:pPr>
            <a:r>
              <a:rPr lang="fr-FR" sz="1800" b="0" i="1" strike="noStrike" spc="-1" dirty="0">
                <a:solidFill>
                  <a:srgbClr val="000000"/>
                </a:solidFill>
                <a:latin typeface="Arial"/>
                <a:ea typeface="DejaVu Sans"/>
              </a:rPr>
              <a:t>Données  arrêtées sur les extractions réalisées le </a:t>
            </a:r>
            <a:r>
              <a:rPr lang="fr-FR" i="1" spc="-1" dirty="0" smtClean="0">
                <a:latin typeface="Arial"/>
                <a:ea typeface="DejaVu Sans"/>
              </a:rPr>
              <a:t>22</a:t>
            </a:r>
            <a:r>
              <a:rPr lang="fr-FR" sz="1800" b="0" i="1" strike="noStrike" spc="-1" dirty="0" smtClean="0">
                <a:latin typeface="Arial"/>
                <a:ea typeface="DejaVu Sans"/>
              </a:rPr>
              <a:t>/02 </a:t>
            </a:r>
            <a:r>
              <a:rPr lang="fr-FR" sz="1800" b="0" i="1" strike="noStrike" spc="-1" dirty="0">
                <a:latin typeface="Arial"/>
                <a:ea typeface="DejaVu Sans"/>
              </a:rPr>
              <a:t>à </a:t>
            </a:r>
            <a:r>
              <a:rPr lang="fr-FR" sz="1800" b="0" i="1" strike="noStrike" spc="-1" dirty="0" smtClean="0">
                <a:latin typeface="Arial"/>
                <a:ea typeface="DejaVu Sans"/>
              </a:rPr>
              <a:t>13h40</a:t>
            </a:r>
            <a:r>
              <a:rPr lang="fr-FR" sz="1800" b="0" i="1" strike="noStrike" spc="-1" dirty="0">
                <a:latin typeface="Arial"/>
                <a:ea typeface="DejaVu Sans"/>
              </a:rPr>
              <a:t>.</a:t>
            </a:r>
            <a:endParaRPr lang="fr-FR" sz="1800" b="0" strike="noStrike" spc="-1" dirty="0">
              <a:latin typeface="Arial"/>
            </a:endParaRPr>
          </a:p>
          <a:p>
            <a:pPr marL="33840">
              <a:lnSpc>
                <a:spcPct val="100000"/>
              </a:lnSpc>
              <a:spcBef>
                <a:spcPts val="1001"/>
              </a:spcBef>
              <a:spcAft>
                <a:spcPts val="1426"/>
              </a:spcAft>
            </a:pPr>
            <a:r>
              <a:rPr lang="fr-FR" sz="2000" b="1" strike="noStrike" spc="-1" dirty="0">
                <a:solidFill>
                  <a:srgbClr val="000000"/>
                </a:solidFill>
                <a:latin typeface="Calibri"/>
                <a:ea typeface="DejaVu Sans"/>
              </a:rPr>
              <a:t>Le nombre de personnes hospitalisées stagne sur un plateau haut: le pic du nombre de personnes hospitalisées pour </a:t>
            </a:r>
            <a:r>
              <a:rPr lang="fr-FR" sz="2000" b="1" strike="noStrike" spc="-1" dirty="0" err="1">
                <a:solidFill>
                  <a:srgbClr val="000000"/>
                </a:solidFill>
                <a:latin typeface="Calibri"/>
                <a:ea typeface="DejaVu Sans"/>
              </a:rPr>
              <a:t>Covid</a:t>
            </a:r>
            <a:r>
              <a:rPr lang="fr-FR" sz="2000" b="1" strike="noStrike" spc="-1" dirty="0">
                <a:solidFill>
                  <a:srgbClr val="000000"/>
                </a:solidFill>
                <a:latin typeface="Calibri"/>
                <a:ea typeface="DejaVu Sans"/>
              </a:rPr>
              <a:t> a eu lieu le 17 novembre, avec 526 personnes hospitalisées. </a:t>
            </a:r>
            <a:endParaRPr lang="fr-FR" sz="2000" b="0" strike="noStrike" spc="-1" dirty="0">
              <a:latin typeface="Arial"/>
            </a:endParaRPr>
          </a:p>
          <a:p>
            <a:pPr marL="33840">
              <a:lnSpc>
                <a:spcPct val="100000"/>
              </a:lnSpc>
              <a:spcBef>
                <a:spcPts val="1001"/>
              </a:spcBef>
              <a:spcAft>
                <a:spcPts val="1426"/>
              </a:spcAft>
            </a:pPr>
            <a:r>
              <a:rPr lang="fr-FR" sz="2000" b="1" strike="noStrike" spc="-1" dirty="0">
                <a:solidFill>
                  <a:srgbClr val="000000"/>
                </a:solidFill>
                <a:latin typeface="Calibri"/>
                <a:ea typeface="DejaVu Sans"/>
              </a:rPr>
              <a:t>Aujourd’hui,  </a:t>
            </a:r>
            <a:r>
              <a:rPr lang="fr-FR" sz="2000" b="1" strike="noStrike" spc="-1" dirty="0" smtClean="0">
                <a:solidFill>
                  <a:srgbClr val="000000"/>
                </a:solidFill>
                <a:latin typeface="Calibri"/>
                <a:ea typeface="DejaVu Sans"/>
              </a:rPr>
              <a:t>289 </a:t>
            </a:r>
            <a:r>
              <a:rPr lang="fr-FR" sz="2000" b="1" strike="noStrike" spc="-1" dirty="0">
                <a:solidFill>
                  <a:srgbClr val="000000"/>
                </a:solidFill>
                <a:latin typeface="Calibri"/>
                <a:ea typeface="DejaVu Sans"/>
              </a:rPr>
              <a:t>personnes sont hospitalisées dont </a:t>
            </a:r>
            <a:r>
              <a:rPr lang="fr-FR" sz="2000" b="1" strike="noStrike" spc="-1" dirty="0" smtClean="0">
                <a:solidFill>
                  <a:srgbClr val="000000"/>
                </a:solidFill>
                <a:latin typeface="Calibri"/>
                <a:ea typeface="DejaVu Sans"/>
              </a:rPr>
              <a:t>16 </a:t>
            </a:r>
            <a:r>
              <a:rPr lang="fr-FR" sz="2000" b="1" strike="noStrike" spc="-1" dirty="0">
                <a:solidFill>
                  <a:srgbClr val="000000"/>
                </a:solidFill>
                <a:latin typeface="Calibri"/>
                <a:ea typeface="DejaVu Sans"/>
              </a:rPr>
              <a:t>en réanimation et soins intensifs , </a:t>
            </a:r>
            <a:r>
              <a:rPr lang="fr-FR" sz="2000" b="1" strike="noStrike" spc="-1" dirty="0" smtClean="0">
                <a:solidFill>
                  <a:srgbClr val="000000"/>
                </a:solidFill>
                <a:latin typeface="Calibri"/>
                <a:ea typeface="DejaVu Sans"/>
              </a:rPr>
              <a:t>166 </a:t>
            </a:r>
            <a:r>
              <a:rPr lang="fr-FR" sz="2000" b="1" strike="noStrike" spc="-1" dirty="0">
                <a:solidFill>
                  <a:srgbClr val="000000"/>
                </a:solidFill>
                <a:latin typeface="Calibri"/>
                <a:ea typeface="DejaVu Sans"/>
              </a:rPr>
              <a:t>en hospitalisation conventionnelle et </a:t>
            </a:r>
            <a:r>
              <a:rPr lang="fr-FR" sz="2000" b="1" spc="-1" dirty="0" smtClean="0">
                <a:solidFill>
                  <a:srgbClr val="000000"/>
                </a:solidFill>
                <a:latin typeface="Calibri"/>
                <a:ea typeface="DejaVu Sans"/>
              </a:rPr>
              <a:t>107 </a:t>
            </a:r>
            <a:r>
              <a:rPr lang="fr-FR" sz="2000" b="1" strike="noStrike" spc="-1" dirty="0" smtClean="0">
                <a:solidFill>
                  <a:srgbClr val="000000"/>
                </a:solidFill>
                <a:latin typeface="Calibri"/>
                <a:ea typeface="DejaVu Sans"/>
              </a:rPr>
              <a:t>en </a:t>
            </a:r>
            <a:r>
              <a:rPr lang="fr-FR" sz="2000" b="1" strike="noStrike" spc="-1" dirty="0">
                <a:solidFill>
                  <a:srgbClr val="000000"/>
                </a:solidFill>
                <a:latin typeface="Calibri"/>
                <a:ea typeface="DejaVu Sans"/>
              </a:rPr>
              <a:t>soins de suite et réadaptation.</a:t>
            </a:r>
            <a:endParaRPr lang="fr-FR" sz="2000" b="0" strike="noStrike" spc="-1" dirty="0">
              <a:latin typeface="Arial"/>
            </a:endParaRPr>
          </a:p>
        </p:txBody>
      </p:sp>
      <p:sp>
        <p:nvSpPr>
          <p:cNvPr id="181" name="CustomShape 3"/>
          <p:cNvSpPr/>
          <p:nvPr/>
        </p:nvSpPr>
        <p:spPr>
          <a:xfrm>
            <a:off x="4638960" y="0"/>
            <a:ext cx="7513920" cy="681912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p:style>
      </p:sp>
      <p:sp>
        <p:nvSpPr>
          <p:cNvPr id="182" name="CustomShape 4"/>
          <p:cNvSpPr/>
          <p:nvPr/>
        </p:nvSpPr>
        <p:spPr>
          <a:xfrm>
            <a:off x="4683600" y="332640"/>
            <a:ext cx="7314480" cy="5927040"/>
          </a:xfrm>
          <a:prstGeom prst="roundRect">
            <a:avLst>
              <a:gd name="adj" fmla="val 0"/>
            </a:avLst>
          </a:prstGeom>
          <a:solidFill>
            <a:srgbClr val="FFFFFF"/>
          </a:solidFill>
          <a:ln w="9360">
            <a:solidFill>
              <a:srgbClr val="C8CACA"/>
            </a:solidFill>
            <a:round/>
          </a:ln>
          <a:effectLst>
            <a:outerShdw blurRad="57150" dist="19050" dir="5400000" algn="t" rotWithShape="0">
              <a:srgbClr val="000000">
                <a:alpha val="63000"/>
              </a:srgbClr>
            </a:outerShdw>
          </a:effectLst>
        </p:spPr>
        <p:style>
          <a:lnRef idx="2">
            <a:schemeClr val="accent1">
              <a:shade val="50000"/>
            </a:schemeClr>
          </a:lnRef>
          <a:fillRef idx="1">
            <a:schemeClr val="accent1"/>
          </a:fillRef>
          <a:effectRef idx="0">
            <a:schemeClr val="accent1"/>
          </a:effectRef>
          <a:fontRef idx="minor"/>
        </p:style>
      </p:sp>
      <p:sp>
        <p:nvSpPr>
          <p:cNvPr id="183" name="CustomShape 5"/>
          <p:cNvSpPr/>
          <p:nvPr/>
        </p:nvSpPr>
        <p:spPr>
          <a:xfrm>
            <a:off x="288000" y="144000"/>
            <a:ext cx="3634920" cy="169092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90000"/>
              </a:lnSpc>
            </a:pPr>
            <a:r>
              <a:rPr lang="fr-FR" sz="3600" b="1" strike="noStrike" spc="-1">
                <a:solidFill>
                  <a:srgbClr val="E7E6E6"/>
                </a:solidFill>
                <a:latin typeface="Calibri Light"/>
                <a:ea typeface="DejaVu Sans"/>
              </a:rPr>
              <a:t>Point de situation épidémiologique</a:t>
            </a:r>
            <a:endParaRPr lang="fr-FR" sz="3600" b="0" strike="noStrike" spc="-1">
              <a:latin typeface="Arial"/>
            </a:endParaRPr>
          </a:p>
        </p:txBody>
      </p:sp>
      <p:graphicFrame>
        <p:nvGraphicFramePr>
          <p:cNvPr id="8" name="Graphique 7"/>
          <p:cNvGraphicFramePr>
            <a:graphicFrameLocks/>
          </p:cNvGraphicFramePr>
          <p:nvPr>
            <p:extLst>
              <p:ext uri="{D42A27DB-BD31-4B8C-83A1-F6EECF244321}">
                <p14:modId xmlns:p14="http://schemas.microsoft.com/office/powerpoint/2010/main" val="970810985"/>
              </p:ext>
            </p:extLst>
          </p:nvPr>
        </p:nvGraphicFramePr>
        <p:xfrm>
          <a:off x="4683600" y="836712"/>
          <a:ext cx="7454901"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120000" y="441360"/>
            <a:ext cx="3630600" cy="103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500" lnSpcReduction="20000"/>
          </a:bodyPr>
          <a:lstStyle/>
          <a:p>
            <a:pPr>
              <a:lnSpc>
                <a:spcPct val="90000"/>
              </a:lnSpc>
            </a:pPr>
            <a:r>
              <a:rPr lang="fr-FR" sz="3700" b="1" strike="noStrike" spc="-1">
                <a:solidFill>
                  <a:srgbClr val="000000"/>
                </a:solidFill>
                <a:latin typeface="Calibri Light"/>
                <a:ea typeface="DejaVu Sans"/>
              </a:rPr>
              <a:t>Point de situation épidémiologique</a:t>
            </a:r>
            <a:endParaRPr lang="fr-FR" sz="3700" b="0" strike="noStrike" spc="-1">
              <a:latin typeface="Arial"/>
            </a:endParaRPr>
          </a:p>
          <a:p>
            <a:pPr>
              <a:lnSpc>
                <a:spcPct val="90000"/>
              </a:lnSpc>
            </a:pPr>
            <a:endParaRPr lang="fr-FR" sz="3700" b="0" strike="noStrike" spc="-1">
              <a:latin typeface="Arial"/>
            </a:endParaRPr>
          </a:p>
          <a:p>
            <a:pPr>
              <a:lnSpc>
                <a:spcPct val="90000"/>
              </a:lnSpc>
            </a:pPr>
            <a:r>
              <a:rPr lang="fr-FR" sz="3700" b="1" strike="noStrike" spc="-1">
                <a:solidFill>
                  <a:srgbClr val="000000"/>
                </a:solidFill>
                <a:latin typeface="Calibri Light"/>
                <a:ea typeface="DejaVu Sans"/>
              </a:rPr>
              <a:t>Prise en charge sanitaire</a:t>
            </a:r>
            <a:r>
              <a:t/>
            </a:r>
            <a:br/>
            <a:endParaRPr lang="fr-FR" sz="3700" b="0" strike="noStrike" spc="-1">
              <a:latin typeface="Arial"/>
            </a:endParaRPr>
          </a:p>
        </p:txBody>
      </p:sp>
      <p:sp>
        <p:nvSpPr>
          <p:cNvPr id="186" name="CustomShape 2"/>
          <p:cNvSpPr/>
          <p:nvPr/>
        </p:nvSpPr>
        <p:spPr>
          <a:xfrm>
            <a:off x="172440" y="2019600"/>
            <a:ext cx="4253040" cy="51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1001"/>
              </a:spcBef>
              <a:spcAft>
                <a:spcPts val="1426"/>
              </a:spcAft>
            </a:pPr>
            <a:endParaRPr lang="fr-FR" sz="1800" b="0" strike="noStrike" spc="-1">
              <a:latin typeface="Arial"/>
            </a:endParaRPr>
          </a:p>
          <a:p>
            <a:pPr algn="just">
              <a:lnSpc>
                <a:spcPct val="100000"/>
              </a:lnSpc>
              <a:spcBef>
                <a:spcPts val="1001"/>
              </a:spcBef>
              <a:spcAft>
                <a:spcPts val="1426"/>
              </a:spcAft>
            </a:pPr>
            <a:endParaRPr lang="fr-FR" sz="1800" b="0" strike="noStrike" spc="-1">
              <a:latin typeface="Arial"/>
            </a:endParaRPr>
          </a:p>
          <a:p>
            <a:pPr algn="just">
              <a:lnSpc>
                <a:spcPct val="100000"/>
              </a:lnSpc>
              <a:spcBef>
                <a:spcPts val="1001"/>
              </a:spcBef>
              <a:spcAft>
                <a:spcPts val="1426"/>
              </a:spcAft>
            </a:pPr>
            <a:endParaRPr lang="fr-FR" sz="1800" b="0" strike="noStrike" spc="-1">
              <a:latin typeface="Arial"/>
            </a:endParaRPr>
          </a:p>
        </p:txBody>
      </p:sp>
      <p:sp>
        <p:nvSpPr>
          <p:cNvPr id="187" name="CustomShape 3"/>
          <p:cNvSpPr/>
          <p:nvPr/>
        </p:nvSpPr>
        <p:spPr>
          <a:xfrm>
            <a:off x="4653360" y="0"/>
            <a:ext cx="7513200" cy="68184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p:style>
      </p:sp>
      <p:sp>
        <p:nvSpPr>
          <p:cNvPr id="188" name="CustomShape 4"/>
          <p:cNvSpPr/>
          <p:nvPr/>
        </p:nvSpPr>
        <p:spPr>
          <a:xfrm>
            <a:off x="4809600" y="211320"/>
            <a:ext cx="7200720" cy="6465960"/>
          </a:xfrm>
          <a:prstGeom prst="roundRect">
            <a:avLst>
              <a:gd name="adj" fmla="val 0"/>
            </a:avLst>
          </a:prstGeom>
          <a:solidFill>
            <a:srgbClr val="FFFFFF"/>
          </a:solidFill>
          <a:ln w="9360">
            <a:solidFill>
              <a:srgbClr val="C8CACA"/>
            </a:solidFill>
            <a:round/>
          </a:ln>
          <a:effectLst>
            <a:outerShdw blurRad="57150" dist="19050" dir="5400000" algn="t" rotWithShape="0">
              <a:srgbClr val="000000">
                <a:alpha val="63000"/>
              </a:srgbClr>
            </a:outerShdw>
          </a:effectLst>
        </p:spPr>
        <p:style>
          <a:lnRef idx="2">
            <a:schemeClr val="accent1">
              <a:shade val="50000"/>
            </a:schemeClr>
          </a:lnRef>
          <a:fillRef idx="1">
            <a:schemeClr val="accent1"/>
          </a:fillRef>
          <a:effectRef idx="0">
            <a:schemeClr val="accent1"/>
          </a:effectRef>
          <a:fontRef idx="minor"/>
        </p:style>
      </p:sp>
      <p:sp>
        <p:nvSpPr>
          <p:cNvPr id="189" name="CustomShape 5"/>
          <p:cNvSpPr/>
          <p:nvPr/>
        </p:nvSpPr>
        <p:spPr>
          <a:xfrm>
            <a:off x="172440" y="144000"/>
            <a:ext cx="3749760" cy="16902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90000"/>
              </a:lnSpc>
            </a:pPr>
            <a:r>
              <a:rPr lang="fr-FR" sz="3600" b="1" strike="noStrike" spc="-1">
                <a:solidFill>
                  <a:srgbClr val="E7E6E6"/>
                </a:solidFill>
                <a:latin typeface="Calibri Light"/>
                <a:ea typeface="DejaVu Sans"/>
              </a:rPr>
              <a:t>Point de situation épidémiologique</a:t>
            </a:r>
            <a:endParaRPr lang="fr-FR" sz="3600" b="0" strike="noStrike" spc="-1">
              <a:latin typeface="Arial"/>
            </a:endParaRPr>
          </a:p>
        </p:txBody>
      </p:sp>
      <p:sp>
        <p:nvSpPr>
          <p:cNvPr id="190" name="CustomShape 6"/>
          <p:cNvSpPr/>
          <p:nvPr/>
        </p:nvSpPr>
        <p:spPr>
          <a:xfrm>
            <a:off x="172440" y="1946520"/>
            <a:ext cx="4325040" cy="47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i="1" strike="noStrike" spc="-1" dirty="0">
                <a:solidFill>
                  <a:srgbClr val="000000"/>
                </a:solidFill>
                <a:latin typeface="Arial"/>
                <a:ea typeface="DejaVu Sans"/>
              </a:rPr>
              <a:t> </a:t>
            </a:r>
            <a:r>
              <a:rPr lang="fr-FR" sz="1800" b="0" i="1" strike="noStrike" spc="-1" dirty="0">
                <a:solidFill>
                  <a:srgbClr val="000000"/>
                </a:solidFill>
                <a:latin typeface="Arial"/>
                <a:ea typeface="DejaVu Sans"/>
              </a:rPr>
              <a:t>Données  arrêtées sur les extractions réalisées le </a:t>
            </a:r>
            <a:r>
              <a:rPr lang="fr-FR" i="1" spc="-1" dirty="0" smtClean="0">
                <a:solidFill>
                  <a:srgbClr val="000000"/>
                </a:solidFill>
                <a:latin typeface="Arial"/>
                <a:ea typeface="DejaVu Sans"/>
              </a:rPr>
              <a:t>22</a:t>
            </a:r>
            <a:r>
              <a:rPr lang="fr-FR" sz="1800" b="0" i="1" strike="noStrike" spc="-1" dirty="0" smtClean="0">
                <a:solidFill>
                  <a:srgbClr val="000000"/>
                </a:solidFill>
                <a:latin typeface="Arial"/>
                <a:ea typeface="DejaVu Sans"/>
              </a:rPr>
              <a:t>/02.</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2400" b="1" spc="-1" dirty="0" smtClean="0">
                <a:solidFill>
                  <a:srgbClr val="000000"/>
                </a:solidFill>
                <a:latin typeface="Arial"/>
                <a:ea typeface="DejaVu Sans"/>
              </a:rPr>
              <a:t>819</a:t>
            </a:r>
            <a:r>
              <a:rPr lang="fr-FR" sz="2400" b="1" strike="noStrike" spc="-1" dirty="0" smtClean="0">
                <a:solidFill>
                  <a:srgbClr val="000000"/>
                </a:solidFill>
                <a:latin typeface="Arial"/>
                <a:ea typeface="DejaVu Sans"/>
              </a:rPr>
              <a:t> </a:t>
            </a:r>
            <a:r>
              <a:rPr lang="fr-FR" sz="2400" b="1" strike="noStrike" spc="-1" dirty="0">
                <a:solidFill>
                  <a:srgbClr val="000000"/>
                </a:solidFill>
                <a:latin typeface="Arial"/>
                <a:ea typeface="DejaVu Sans"/>
              </a:rPr>
              <a:t>décès en tout depuis le début de l’épidémie :</a:t>
            </a:r>
            <a:endParaRPr lang="fr-FR" sz="2400" b="0" strike="noStrike" spc="-1" dirty="0">
              <a:latin typeface="Arial"/>
            </a:endParaRPr>
          </a:p>
          <a:p>
            <a:pPr>
              <a:lnSpc>
                <a:spcPct val="100000"/>
              </a:lnSpc>
            </a:pPr>
            <a:endParaRPr lang="fr-FR" sz="2400" b="0" strike="noStrike" spc="-1" dirty="0">
              <a:latin typeface="Arial"/>
            </a:endParaRPr>
          </a:p>
          <a:p>
            <a:pPr marL="343080" indent="-333360">
              <a:lnSpc>
                <a:spcPct val="100000"/>
              </a:lnSpc>
              <a:buClr>
                <a:srgbClr val="000000"/>
              </a:buClr>
              <a:buFont typeface="Arial"/>
              <a:buChar char="•"/>
            </a:pPr>
            <a:r>
              <a:rPr lang="fr-FR" sz="2400" b="1" strike="noStrike" spc="-1" dirty="0" smtClean="0">
                <a:solidFill>
                  <a:srgbClr val="000000"/>
                </a:solidFill>
                <a:latin typeface="Arial"/>
                <a:ea typeface="DejaVu Sans"/>
              </a:rPr>
              <a:t>637 </a:t>
            </a:r>
            <a:r>
              <a:rPr lang="fr-FR" sz="2400" b="1" strike="noStrike" spc="-1" dirty="0">
                <a:solidFill>
                  <a:srgbClr val="000000"/>
                </a:solidFill>
                <a:latin typeface="Arial"/>
                <a:ea typeface="DejaVu Sans"/>
              </a:rPr>
              <a:t>décès au total à l'hôpital</a:t>
            </a:r>
            <a:r>
              <a:rPr lang="fr-FR" sz="2400" b="0" strike="noStrike" spc="-1" dirty="0">
                <a:solidFill>
                  <a:srgbClr val="000000"/>
                </a:solidFill>
                <a:latin typeface="Arial"/>
                <a:ea typeface="DejaVu Sans"/>
              </a:rPr>
              <a:t>, dont 22 la semaine </a:t>
            </a:r>
            <a:r>
              <a:rPr lang="fr-FR" sz="2400" b="0" strike="noStrike" spc="-1" dirty="0" smtClean="0">
                <a:solidFill>
                  <a:srgbClr val="000000"/>
                </a:solidFill>
                <a:latin typeface="Arial"/>
                <a:ea typeface="DejaVu Sans"/>
              </a:rPr>
              <a:t>7</a:t>
            </a:r>
            <a:r>
              <a:rPr lang="fr-FR" sz="2400" b="1" strike="noStrike" spc="-1" dirty="0" smtClean="0">
                <a:solidFill>
                  <a:srgbClr val="000000"/>
                </a:solidFill>
                <a:latin typeface="Arial"/>
                <a:ea typeface="DejaVu Sans"/>
              </a:rPr>
              <a:t>;</a:t>
            </a:r>
            <a:endParaRPr lang="fr-FR" sz="2400" b="0" strike="noStrike" spc="-1" dirty="0">
              <a:latin typeface="Arial"/>
            </a:endParaRPr>
          </a:p>
          <a:p>
            <a:pPr>
              <a:lnSpc>
                <a:spcPct val="100000"/>
              </a:lnSpc>
            </a:pPr>
            <a:endParaRPr lang="fr-FR" sz="2400" b="0" strike="noStrike" spc="-1" dirty="0">
              <a:latin typeface="Arial"/>
            </a:endParaRPr>
          </a:p>
          <a:p>
            <a:pPr marL="343080" indent="-333360">
              <a:lnSpc>
                <a:spcPct val="100000"/>
              </a:lnSpc>
              <a:buClr>
                <a:srgbClr val="000000"/>
              </a:buClr>
              <a:buFont typeface="Arial"/>
              <a:buChar char="•"/>
            </a:pPr>
            <a:r>
              <a:rPr lang="fr-FR" sz="2400" b="1" strike="noStrike" spc="-1" dirty="0" smtClean="0">
                <a:latin typeface="Arial"/>
                <a:ea typeface="DejaVu Sans"/>
              </a:rPr>
              <a:t>182 </a:t>
            </a:r>
            <a:r>
              <a:rPr lang="fr-FR" sz="2400" b="1" strike="noStrike" spc="-1" dirty="0">
                <a:latin typeface="Arial"/>
                <a:ea typeface="DejaVu Sans"/>
              </a:rPr>
              <a:t>en EHPAD, </a:t>
            </a:r>
            <a:r>
              <a:rPr lang="fr-FR" sz="2400" b="0" strike="noStrike" spc="-1" dirty="0">
                <a:latin typeface="Arial"/>
                <a:ea typeface="DejaVu Sans"/>
              </a:rPr>
              <a:t>(données </a:t>
            </a:r>
            <a:r>
              <a:rPr lang="fr-FR" sz="2400" b="0" strike="noStrike" spc="-1" dirty="0" smtClean="0">
                <a:latin typeface="Arial"/>
                <a:ea typeface="DejaVu Sans"/>
              </a:rPr>
              <a:t>S8 </a:t>
            </a:r>
            <a:r>
              <a:rPr lang="fr-FR" sz="2400" b="0" strike="noStrike" spc="-1" dirty="0" smtClean="0">
                <a:latin typeface="Arial"/>
                <a:ea typeface="DejaVu Sans"/>
              </a:rPr>
              <a:t>en </a:t>
            </a:r>
            <a:r>
              <a:rPr lang="fr-FR" sz="2400" b="0" strike="noStrike" spc="-1" dirty="0">
                <a:latin typeface="Arial"/>
                <a:ea typeface="DejaVu Sans"/>
              </a:rPr>
              <a:t>cours de consolidation) </a:t>
            </a:r>
            <a:endParaRPr lang="fr-FR" sz="2400" b="0" strike="noStrike" spc="-1" dirty="0">
              <a:latin typeface="Arial"/>
            </a:endParaRPr>
          </a:p>
          <a:p>
            <a:pPr>
              <a:lnSpc>
                <a:spcPct val="100000"/>
              </a:lnSpc>
            </a:pPr>
            <a:endParaRPr lang="fr-FR" sz="2400" b="0" strike="noStrike" spc="-1" dirty="0">
              <a:latin typeface="Arial"/>
            </a:endParaRPr>
          </a:p>
          <a:p>
            <a:pPr algn="just">
              <a:lnSpc>
                <a:spcPct val="100000"/>
              </a:lnSpc>
              <a:spcBef>
                <a:spcPts val="1001"/>
              </a:spcBef>
              <a:spcAft>
                <a:spcPts val="1426"/>
              </a:spcAft>
            </a:pPr>
            <a:endParaRPr lang="fr-FR" sz="2400" b="0" strike="noStrike" spc="-1" dirty="0">
              <a:latin typeface="Arial"/>
            </a:endParaRPr>
          </a:p>
        </p:txBody>
      </p:sp>
      <p:graphicFrame>
        <p:nvGraphicFramePr>
          <p:cNvPr id="10" name="Graphique 9"/>
          <p:cNvGraphicFramePr>
            <a:graphicFrameLocks/>
          </p:cNvGraphicFramePr>
          <p:nvPr>
            <p:extLst>
              <p:ext uri="{D42A27DB-BD31-4B8C-83A1-F6EECF244321}">
                <p14:modId xmlns:p14="http://schemas.microsoft.com/office/powerpoint/2010/main" val="61490662"/>
              </p:ext>
            </p:extLst>
          </p:nvPr>
        </p:nvGraphicFramePr>
        <p:xfrm>
          <a:off x="5657235" y="238380"/>
          <a:ext cx="5505450" cy="6438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522000" y="260640"/>
            <a:ext cx="4087440" cy="2607480"/>
          </a:xfrm>
          <a:prstGeom prst="rect">
            <a:avLst/>
          </a:prstGeom>
          <a:solidFill>
            <a:srgbClr val="595959"/>
          </a:solidFill>
          <a:ln w="25560">
            <a:noFill/>
          </a:ln>
        </p:spPr>
        <p:style>
          <a:lnRef idx="0">
            <a:scrgbClr r="0" g="0" b="0"/>
          </a:lnRef>
          <a:fillRef idx="0">
            <a:scrgbClr r="0" g="0" b="0"/>
          </a:fillRef>
          <a:effectRef idx="0">
            <a:scrgbClr r="0" g="0" b="0"/>
          </a:effectRef>
          <a:fontRef idx="minor"/>
        </p:style>
      </p:sp>
      <p:sp>
        <p:nvSpPr>
          <p:cNvPr id="193" name="CustomShape 2"/>
          <p:cNvSpPr/>
          <p:nvPr/>
        </p:nvSpPr>
        <p:spPr>
          <a:xfrm>
            <a:off x="586080" y="456480"/>
            <a:ext cx="4087440" cy="247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a:lnSpc>
                <a:spcPct val="90000"/>
              </a:lnSpc>
            </a:pPr>
            <a:r>
              <a:rPr lang="fr-FR" sz="3600" b="1" strike="noStrike" spc="-1">
                <a:solidFill>
                  <a:srgbClr val="E7E6E6"/>
                </a:solidFill>
                <a:latin typeface="Calibri Light"/>
                <a:ea typeface="DejaVu Sans"/>
              </a:rPr>
              <a:t>Evolution de la mortalité dans le Vaucluse </a:t>
            </a:r>
            <a:endParaRPr lang="fr-FR" sz="3600" b="0" strike="noStrike" spc="-1">
              <a:latin typeface="Arial"/>
            </a:endParaRPr>
          </a:p>
          <a:p>
            <a:pPr>
              <a:lnSpc>
                <a:spcPct val="90000"/>
              </a:lnSpc>
            </a:pPr>
            <a:r>
              <a:rPr lang="fr-FR" sz="3600" b="1" strike="noStrike" spc="-1">
                <a:solidFill>
                  <a:srgbClr val="E7E6E6"/>
                </a:solidFill>
                <a:latin typeface="Calibri Light"/>
                <a:ea typeface="DejaVu Sans"/>
              </a:rPr>
              <a:t>1 janvier au 9 février</a:t>
            </a:r>
            <a:endParaRPr lang="fr-FR" sz="3600" b="0" strike="noStrike" spc="-1">
              <a:latin typeface="Arial"/>
            </a:endParaRPr>
          </a:p>
          <a:p>
            <a:pPr>
              <a:lnSpc>
                <a:spcPct val="90000"/>
              </a:lnSpc>
            </a:pPr>
            <a:r>
              <a:rPr lang="fr-FR" sz="2600" b="1" strike="noStrike" spc="-1">
                <a:solidFill>
                  <a:srgbClr val="E7E6E6"/>
                </a:solidFill>
                <a:latin typeface="Calibri Light"/>
                <a:ea typeface="DejaVu Sans"/>
              </a:rPr>
              <a:t>(données Insee non consolidées)</a:t>
            </a:r>
            <a:r>
              <a:t/>
            </a:r>
            <a:br/>
            <a:endParaRPr lang="fr-FR" sz="2600" b="0" strike="noStrike" spc="-1">
              <a:latin typeface="Arial"/>
            </a:endParaRPr>
          </a:p>
        </p:txBody>
      </p:sp>
      <p:sp>
        <p:nvSpPr>
          <p:cNvPr id="194" name="CustomShape 3"/>
          <p:cNvSpPr/>
          <p:nvPr/>
        </p:nvSpPr>
        <p:spPr>
          <a:xfrm>
            <a:off x="504000" y="2966760"/>
            <a:ext cx="4087440" cy="3650760"/>
          </a:xfrm>
          <a:prstGeom prst="rect">
            <a:avLst/>
          </a:prstGeom>
          <a:solidFill>
            <a:srgbClr val="4F81BD">
              <a:alpha val="95000"/>
            </a:srgbClr>
          </a:solidFill>
          <a:ln w="25560">
            <a:noFill/>
          </a:ln>
        </p:spPr>
        <p:style>
          <a:lnRef idx="0">
            <a:scrgbClr r="0" g="0" b="0"/>
          </a:lnRef>
          <a:fillRef idx="0">
            <a:scrgbClr r="0" g="0" b="0"/>
          </a:fillRef>
          <a:effectRef idx="0">
            <a:scrgbClr r="0" g="0" b="0"/>
          </a:effectRef>
          <a:fontRef idx="minor"/>
        </p:style>
      </p:sp>
      <p:sp>
        <p:nvSpPr>
          <p:cNvPr id="195" name="CustomShape 4"/>
          <p:cNvSpPr/>
          <p:nvPr/>
        </p:nvSpPr>
        <p:spPr>
          <a:xfrm>
            <a:off x="5297040" y="622080"/>
            <a:ext cx="8657640" cy="5001840"/>
          </a:xfrm>
          <a:prstGeom prst="rect">
            <a:avLst/>
          </a:prstGeom>
          <a:noFill/>
          <a:ln>
            <a:noFill/>
          </a:ln>
        </p:spPr>
        <p:style>
          <a:lnRef idx="0">
            <a:scrgbClr r="0" g="0" b="0"/>
          </a:lnRef>
          <a:fillRef idx="0">
            <a:scrgbClr r="0" g="0" b="0"/>
          </a:fillRef>
          <a:effectRef idx="0">
            <a:scrgbClr r="0" g="0" b="0"/>
          </a:effectRef>
          <a:fontRef idx="minor"/>
        </p:style>
      </p:sp>
      <p:sp>
        <p:nvSpPr>
          <p:cNvPr id="196" name="CustomShape 5"/>
          <p:cNvSpPr/>
          <p:nvPr/>
        </p:nvSpPr>
        <p:spPr>
          <a:xfrm>
            <a:off x="558720" y="4250160"/>
            <a:ext cx="3587040" cy="1159560"/>
          </a:xfrm>
          <a:prstGeom prst="rect">
            <a:avLst/>
          </a:prstGeom>
          <a:noFill/>
          <a:ln>
            <a:noFill/>
          </a:ln>
        </p:spPr>
        <p:style>
          <a:lnRef idx="0">
            <a:scrgbClr r="0" g="0" b="0"/>
          </a:lnRef>
          <a:fillRef idx="0">
            <a:scrgbClr r="0" g="0" b="0"/>
          </a:fillRef>
          <a:effectRef idx="0">
            <a:scrgbClr r="0" g="0" b="0"/>
          </a:effectRef>
          <a:fontRef idx="minor"/>
        </p:style>
      </p:sp>
      <p:sp>
        <p:nvSpPr>
          <p:cNvPr id="197" name="CustomShape 6"/>
          <p:cNvSpPr/>
          <p:nvPr/>
        </p:nvSpPr>
        <p:spPr>
          <a:xfrm>
            <a:off x="558720" y="3168360"/>
            <a:ext cx="3723840" cy="200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a:latin typeface="Arial"/>
            </a:endParaRPr>
          </a:p>
          <a:p>
            <a:pPr algn="just">
              <a:lnSpc>
                <a:spcPct val="100000"/>
              </a:lnSpc>
            </a:pPr>
            <a:r>
              <a:rPr lang="fr-FR" sz="2200" b="0" strike="noStrike" spc="-1">
                <a:solidFill>
                  <a:srgbClr val="FFFFFF"/>
                </a:solidFill>
                <a:latin typeface="Arial"/>
                <a:ea typeface="DejaVu Sans"/>
              </a:rPr>
              <a:t>Une  augmentation  du nombre de décès de 20% par rapport à 2020.</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r>
              <a:rPr lang="fr-FR" sz="2200" b="0" strike="noStrike" spc="-1">
                <a:solidFill>
                  <a:srgbClr val="FFFFFF"/>
                </a:solidFill>
                <a:latin typeface="Arial"/>
                <a:ea typeface="DejaVu Sans"/>
              </a:rPr>
              <a:t>2021 : 825 décès</a:t>
            </a:r>
            <a:endParaRPr lang="fr-FR" sz="2200" b="0" strike="noStrike" spc="-1">
              <a:latin typeface="Arial"/>
            </a:endParaRPr>
          </a:p>
          <a:p>
            <a:pPr algn="just">
              <a:lnSpc>
                <a:spcPct val="100000"/>
              </a:lnSpc>
            </a:pPr>
            <a:r>
              <a:rPr lang="fr-FR" sz="2200" b="0" strike="noStrike" spc="-1">
                <a:solidFill>
                  <a:srgbClr val="FFFFFF"/>
                </a:solidFill>
                <a:latin typeface="Arial"/>
                <a:ea typeface="DejaVu Sans"/>
              </a:rPr>
              <a:t>2020 : 686 décès</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p:txBody>
      </p:sp>
      <p:sp>
        <p:nvSpPr>
          <p:cNvPr id="198" name="CustomShape 7"/>
          <p:cNvSpPr/>
          <p:nvPr/>
        </p:nvSpPr>
        <p:spPr>
          <a:xfrm>
            <a:off x="4789440" y="195840"/>
            <a:ext cx="7303320" cy="20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graphicFrame>
        <p:nvGraphicFramePr>
          <p:cNvPr id="199" name="Graphique 198"/>
          <p:cNvGraphicFramePr/>
          <p:nvPr/>
        </p:nvGraphicFramePr>
        <p:xfrm>
          <a:off x="4783680" y="864000"/>
          <a:ext cx="7309080" cy="51091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466200" y="448200"/>
            <a:ext cx="3378240" cy="37652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201" name="CustomShape 2"/>
          <p:cNvSpPr/>
          <p:nvPr/>
        </p:nvSpPr>
        <p:spPr>
          <a:xfrm>
            <a:off x="466200" y="4393080"/>
            <a:ext cx="3378240" cy="194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Une légère baisse du nombre de cas </a:t>
            </a:r>
            <a:endParaRPr lang="fr-FR" sz="1800" b="0" strike="noStrike" spc="-1">
              <a:latin typeface="Arial"/>
            </a:endParaRPr>
          </a:p>
        </p:txBody>
      </p:sp>
      <p:sp>
        <p:nvSpPr>
          <p:cNvPr id="202" name="CustomShape 3"/>
          <p:cNvSpPr/>
          <p:nvPr/>
        </p:nvSpPr>
        <p:spPr>
          <a:xfrm>
            <a:off x="695520" y="1369800"/>
            <a:ext cx="281556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pPr>
            <a:r>
              <a:rPr lang="fr-FR" sz="3600" b="1" strike="noStrike" spc="-1">
                <a:solidFill>
                  <a:srgbClr val="E7E6E6"/>
                </a:solidFill>
                <a:latin typeface="Calibri Light"/>
                <a:ea typeface="DejaVu Sans"/>
              </a:rPr>
              <a:t>Milieu scolaire</a:t>
            </a:r>
            <a:endParaRPr lang="fr-FR" sz="3600" b="0" strike="noStrike" spc="-1">
              <a:latin typeface="Arial"/>
            </a:endParaRPr>
          </a:p>
        </p:txBody>
      </p:sp>
      <p:sp>
        <p:nvSpPr>
          <p:cNvPr id="203" name="CustomShape 4"/>
          <p:cNvSpPr/>
          <p:nvPr/>
        </p:nvSpPr>
        <p:spPr>
          <a:xfrm>
            <a:off x="4032000" y="612720"/>
            <a:ext cx="7983000" cy="747720"/>
          </a:xfrm>
          <a:prstGeom prst="rect">
            <a:avLst/>
          </a:prstGeom>
          <a:noFill/>
          <a:ln>
            <a:noFill/>
          </a:ln>
        </p:spPr>
        <p:style>
          <a:lnRef idx="0">
            <a:scrgbClr r="0" g="0" b="0"/>
          </a:lnRef>
          <a:fillRef idx="0">
            <a:scrgbClr r="0" g="0" b="0"/>
          </a:fillRef>
          <a:effectRef idx="0">
            <a:scrgbClr r="0" g="0" b="0"/>
          </a:effectRef>
          <a:fontRef idx="minor"/>
        </p:style>
      </p:sp>
      <p:sp>
        <p:nvSpPr>
          <p:cNvPr id="204" name="CustomShape 5"/>
          <p:cNvSpPr/>
          <p:nvPr/>
        </p:nvSpPr>
        <p:spPr>
          <a:xfrm>
            <a:off x="466200" y="4783320"/>
            <a:ext cx="3742200" cy="887760"/>
          </a:xfrm>
          <a:prstGeom prst="rect">
            <a:avLst/>
          </a:prstGeom>
          <a:noFill/>
          <a:ln>
            <a:noFill/>
          </a:ln>
        </p:spPr>
        <p:style>
          <a:lnRef idx="0">
            <a:scrgbClr r="0" g="0" b="0"/>
          </a:lnRef>
          <a:fillRef idx="0">
            <a:scrgbClr r="0" g="0" b="0"/>
          </a:fillRef>
          <a:effectRef idx="0">
            <a:scrgbClr r="0" g="0" b="0"/>
          </a:effectRef>
          <a:fontRef idx="minor"/>
        </p:style>
      </p:sp>
      <p:sp>
        <p:nvSpPr>
          <p:cNvPr id="205" name="CustomShape 6"/>
          <p:cNvSpPr/>
          <p:nvPr/>
        </p:nvSpPr>
        <p:spPr>
          <a:xfrm>
            <a:off x="4032000" y="1482120"/>
            <a:ext cx="7615080" cy="378360"/>
          </a:xfrm>
          <a:prstGeom prst="rect">
            <a:avLst/>
          </a:prstGeom>
          <a:noFill/>
          <a:ln>
            <a:noFill/>
          </a:ln>
        </p:spPr>
        <p:style>
          <a:lnRef idx="0">
            <a:scrgbClr r="0" g="0" b="0"/>
          </a:lnRef>
          <a:fillRef idx="0">
            <a:scrgbClr r="0" g="0" b="0"/>
          </a:fillRef>
          <a:effectRef idx="0">
            <a:scrgbClr r="0" g="0" b="0"/>
          </a:effectRef>
          <a:fontRef idx="minor"/>
        </p:style>
      </p:sp>
      <p:pic>
        <p:nvPicPr>
          <p:cNvPr id="206" name="Image 1"/>
          <p:cNvPicPr/>
          <p:nvPr/>
        </p:nvPicPr>
        <p:blipFill>
          <a:blip r:embed="rId3"/>
          <a:stretch/>
        </p:blipFill>
        <p:spPr>
          <a:xfrm>
            <a:off x="4076280" y="612720"/>
            <a:ext cx="7914240" cy="3600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1471</Words>
  <Application>Microsoft Office PowerPoint</Application>
  <PresentationFormat>Personnalisé</PresentationFormat>
  <Paragraphs>430</Paragraphs>
  <Slides>35</Slides>
  <Notes>3</Notes>
  <HiddenSlides>0</HiddenSlides>
  <MMClips>0</MMClips>
  <ScaleCrop>false</ScaleCrop>
  <HeadingPairs>
    <vt:vector size="4" baseType="variant">
      <vt:variant>
        <vt:lpstr>Thème</vt:lpstr>
      </vt:variant>
      <vt:variant>
        <vt:i4>4</vt:i4>
      </vt:variant>
      <vt:variant>
        <vt:lpstr>Titres des diapositives</vt:lpstr>
      </vt:variant>
      <vt:variant>
        <vt:i4>35</vt:i4>
      </vt:variant>
    </vt:vector>
  </HeadingPairs>
  <TitlesOfParts>
    <vt:vector size="39" baseType="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de presse  Suivi de la situation sanitaire</dc:title>
  <dc:creator>NINY, Bouchra</dc:creator>
  <cp:lastModifiedBy>nadra </cp:lastModifiedBy>
  <cp:revision>20</cp:revision>
  <dcterms:created xsi:type="dcterms:W3CDTF">2021-02-19T21:44:23Z</dcterms:created>
  <dcterms:modified xsi:type="dcterms:W3CDTF">2021-02-23T14:52:47Z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30</vt:i4>
  </property>
</Properties>
</file>